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1"/>
  </p:notesMasterIdLst>
  <p:handoutMasterIdLst>
    <p:handoutMasterId r:id="rId52"/>
  </p:handoutMasterIdLst>
  <p:sldIdLst>
    <p:sldId id="301" r:id="rId2"/>
    <p:sldId id="336" r:id="rId3"/>
    <p:sldId id="282" r:id="rId4"/>
    <p:sldId id="297" r:id="rId5"/>
    <p:sldId id="342" r:id="rId6"/>
    <p:sldId id="343" r:id="rId7"/>
    <p:sldId id="344" r:id="rId8"/>
    <p:sldId id="295" r:id="rId9"/>
    <p:sldId id="340" r:id="rId10"/>
    <p:sldId id="341" r:id="rId11"/>
    <p:sldId id="345" r:id="rId12"/>
    <p:sldId id="346" r:id="rId13"/>
    <p:sldId id="348" r:id="rId14"/>
    <p:sldId id="350" r:id="rId15"/>
    <p:sldId id="351" r:id="rId16"/>
    <p:sldId id="352" r:id="rId17"/>
    <p:sldId id="353" r:id="rId18"/>
    <p:sldId id="354" r:id="rId19"/>
    <p:sldId id="355" r:id="rId20"/>
    <p:sldId id="356" r:id="rId21"/>
    <p:sldId id="357" r:id="rId22"/>
    <p:sldId id="360" r:id="rId23"/>
    <p:sldId id="361" r:id="rId24"/>
    <p:sldId id="362" r:id="rId25"/>
    <p:sldId id="363" r:id="rId26"/>
    <p:sldId id="364" r:id="rId27"/>
    <p:sldId id="365" r:id="rId28"/>
    <p:sldId id="366" r:id="rId29"/>
    <p:sldId id="368" r:id="rId30"/>
    <p:sldId id="369" r:id="rId31"/>
    <p:sldId id="370" r:id="rId32"/>
    <p:sldId id="371" r:id="rId33"/>
    <p:sldId id="374" r:id="rId34"/>
    <p:sldId id="375" r:id="rId35"/>
    <p:sldId id="376" r:id="rId36"/>
    <p:sldId id="377" r:id="rId37"/>
    <p:sldId id="378" r:id="rId38"/>
    <p:sldId id="379" r:id="rId39"/>
    <p:sldId id="380" r:id="rId40"/>
    <p:sldId id="381" r:id="rId41"/>
    <p:sldId id="382" r:id="rId42"/>
    <p:sldId id="383" r:id="rId43"/>
    <p:sldId id="384" r:id="rId44"/>
    <p:sldId id="385" r:id="rId45"/>
    <p:sldId id="386" r:id="rId46"/>
    <p:sldId id="387" r:id="rId47"/>
    <p:sldId id="388" r:id="rId48"/>
    <p:sldId id="389" r:id="rId49"/>
    <p:sldId id="390" r:id="rId5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D98C3"/>
    <a:srgbClr val="0FAADB"/>
    <a:srgbClr val="1EBEF0"/>
    <a:srgbClr val="133886"/>
    <a:srgbClr val="17469E"/>
    <a:srgbClr val="15439F"/>
    <a:srgbClr val="0297C8"/>
    <a:srgbClr val="00AEEF"/>
    <a:srgbClr val="1647A5"/>
    <a:srgbClr val="1E50A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207" autoAdjust="0"/>
    <p:restoredTop sz="94434" autoAdjust="0"/>
  </p:normalViewPr>
  <p:slideViewPr>
    <p:cSldViewPr snapToGrid="0">
      <p:cViewPr>
        <p:scale>
          <a:sx n="70" d="100"/>
          <a:sy n="70" d="100"/>
        </p:scale>
        <p:origin x="-552" y="-8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157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4622"/>
    </p:cViewPr>
  </p:sorterViewPr>
  <p:notesViewPr>
    <p:cSldViewPr snapToGrid="0">
      <p:cViewPr varScale="1">
        <p:scale>
          <a:sx n="54" d="100"/>
          <a:sy n="54" d="100"/>
        </p:scale>
        <p:origin x="-2832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3DDC7F-11C0-4319-A581-E4C85DF4DCC7}" type="datetimeFigureOut">
              <a:rPr lang="en-IN" smtClean="0"/>
              <a:t>14-08-2019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4B23B4-F070-49C3-8878-E1472E18C76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381593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283980-AF8F-4A7A-B2E2-26960AEE503E}" type="datetimeFigureOut">
              <a:rPr lang="en-IN" smtClean="0"/>
              <a:t>14-08-2019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133D7F-26E6-4153-B08C-5F7A98CE0E5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015056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133D7F-26E6-4153-B08C-5F7A98CE0E5A}" type="slidenum">
              <a:rPr lang="en-IN" smtClean="0"/>
              <a:t>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951521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133D7F-26E6-4153-B08C-5F7A98CE0E5A}" type="slidenum">
              <a:rPr lang="en-IN" smtClean="0"/>
              <a:t>2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53503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5FFA8-3268-4756-906C-6FE5550883BC}" type="datetime1">
              <a:rPr lang="en-IN" smtClean="0"/>
              <a:t>14-08-2019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Copyright © Cengage Learning. All rights reserved. 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FF525-DAB2-4BDC-A82F-1466554F68B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255965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59190-FC26-4B66-A734-7787631E3406}" type="datetime1">
              <a:rPr lang="en-IN" smtClean="0"/>
              <a:t>14-08-2019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Copyright © Cengage Learning. All rights reserved. 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FF525-DAB2-4BDC-A82F-1466554F68B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533271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242EA-2449-45C0-ABBB-8C2AE950ABCD}" type="datetime1">
              <a:rPr lang="en-IN" smtClean="0"/>
              <a:t>14-08-2019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Copyright © Cengage Learning. All rights reserved. 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FF525-DAB2-4BDC-A82F-1466554F68B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869187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010" y="4054"/>
            <a:ext cx="9144000" cy="6845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Date Placeholder 9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0095ACF-05BB-4AFF-847E-032AC35A8597}" type="datetime1">
              <a:rPr lang="en-IN" smtClean="0"/>
              <a:t>14-08-2019</a:t>
            </a:fld>
            <a:endParaRPr lang="en-IN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3962400"/>
            <a:ext cx="9144000" cy="1166192"/>
          </a:xfrm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5400" b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Matrices</a:t>
            </a: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5"/>
          </p:nvPr>
        </p:nvSpPr>
        <p:spPr>
          <a:xfrm>
            <a:off x="2199585" y="6488871"/>
            <a:ext cx="4744830" cy="365125"/>
          </a:xfrm>
        </p:spPr>
        <p:txBody>
          <a:bodyPr/>
          <a:lstStyle>
            <a:lvl1pPr algn="ctr"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IN" dirty="0" smtClean="0"/>
              <a:t>Copyright © Cengage Learning. All rights reserved. </a:t>
            </a:r>
            <a:endParaRPr lang="en-IN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A87FF525-DAB2-4BDC-A82F-1466554F68BC}" type="slidenum">
              <a:rPr lang="en-IN" smtClean="0"/>
              <a:t>‹#›</a:t>
            </a:fld>
            <a:endParaRPr lang="en-IN"/>
          </a:p>
        </p:txBody>
      </p:sp>
      <p:sp>
        <p:nvSpPr>
          <p:cNvPr id="13" name="Text Placeholder 3" hidden="1"/>
          <p:cNvSpPr>
            <a:spLocks noGrp="1"/>
          </p:cNvSpPr>
          <p:nvPr>
            <p:ph type="body" sz="quarter" idx="18"/>
          </p:nvPr>
        </p:nvSpPr>
        <p:spPr>
          <a:xfrm>
            <a:off x="477838" y="3424262"/>
            <a:ext cx="3021012" cy="663575"/>
          </a:xfrm>
        </p:spPr>
        <p:txBody>
          <a:bodyPr>
            <a:noAutofit/>
          </a:bodyPr>
          <a:lstStyle>
            <a:lvl1pPr marL="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400"/>
            </a:lvl2pPr>
            <a:lvl3pPr marL="914400" indent="0">
              <a:buNone/>
              <a:defRPr sz="2400"/>
            </a:lvl3pPr>
            <a:lvl4pPr marL="1371600" indent="0">
              <a:buNone/>
              <a:defRPr sz="2400"/>
            </a:lvl4pPr>
            <a:lvl5pPr marL="1828800" indent="0">
              <a:buNone/>
              <a:defRPr sz="24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IN" dirty="0"/>
          </a:p>
        </p:txBody>
      </p:sp>
      <p:sp>
        <p:nvSpPr>
          <p:cNvPr id="14" name="Text Placeholder 3" hidden="1"/>
          <p:cNvSpPr>
            <a:spLocks noGrp="1"/>
          </p:cNvSpPr>
          <p:nvPr>
            <p:ph type="body" sz="quarter" idx="19"/>
          </p:nvPr>
        </p:nvSpPr>
        <p:spPr>
          <a:xfrm>
            <a:off x="3923127" y="2565827"/>
            <a:ext cx="3021012" cy="663575"/>
          </a:xfrm>
        </p:spPr>
        <p:txBody>
          <a:bodyPr>
            <a:noAutofit/>
          </a:bodyPr>
          <a:lstStyle>
            <a:lvl1pPr marL="0" indent="0">
              <a:buNone/>
              <a:defRPr lang="en-US" sz="2400" kern="120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>
              <a:buNone/>
              <a:defRPr sz="2400"/>
            </a:lvl2pPr>
            <a:lvl3pPr marL="914400" indent="0">
              <a:buNone/>
              <a:defRPr sz="2400"/>
            </a:lvl3pPr>
            <a:lvl4pPr marL="1371600" indent="0">
              <a:buNone/>
              <a:defRPr sz="2400"/>
            </a:lvl4pPr>
            <a:lvl5pPr marL="1828800" indent="0">
              <a:buNone/>
              <a:defRPr sz="24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IN" dirty="0"/>
          </a:p>
        </p:txBody>
      </p:sp>
      <p:sp>
        <p:nvSpPr>
          <p:cNvPr id="15" name="Text Placeholder 3" hidden="1"/>
          <p:cNvSpPr>
            <a:spLocks noGrp="1"/>
          </p:cNvSpPr>
          <p:nvPr>
            <p:ph type="body" sz="quarter" idx="20"/>
          </p:nvPr>
        </p:nvSpPr>
        <p:spPr>
          <a:xfrm>
            <a:off x="3923127" y="3424262"/>
            <a:ext cx="3021012" cy="663575"/>
          </a:xfrm>
        </p:spPr>
        <p:txBody>
          <a:bodyPr>
            <a:noAutofit/>
          </a:bodyPr>
          <a:lstStyle>
            <a:lvl1pPr marL="0" indent="0">
              <a:buNone/>
              <a:defRPr lang="en-US" sz="2400" kern="120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>
              <a:buNone/>
              <a:defRPr sz="2400"/>
            </a:lvl2pPr>
            <a:lvl3pPr marL="914400" indent="0">
              <a:buNone/>
              <a:defRPr sz="2400"/>
            </a:lvl3pPr>
            <a:lvl4pPr marL="1371600" indent="0">
              <a:buNone/>
              <a:defRPr sz="2400"/>
            </a:lvl4pPr>
            <a:lvl5pPr marL="1828800" indent="0">
              <a:buNone/>
              <a:defRPr sz="2400"/>
            </a:lvl5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 dirty="0" smtClean="0"/>
              <a:t>Click to edit Master text styles</a:t>
            </a:r>
          </a:p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IN" dirty="0"/>
          </a:p>
        </p:txBody>
      </p:sp>
      <p:sp>
        <p:nvSpPr>
          <p:cNvPr id="6" name="Picture Placeholder 5" hidden="1"/>
          <p:cNvSpPr>
            <a:spLocks noGrp="1"/>
          </p:cNvSpPr>
          <p:nvPr>
            <p:ph type="pic" sz="quarter" idx="21"/>
          </p:nvPr>
        </p:nvSpPr>
        <p:spPr>
          <a:xfrm>
            <a:off x="628650" y="4505325"/>
            <a:ext cx="2193925" cy="56991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IN" dirty="0"/>
          </a:p>
        </p:txBody>
      </p:sp>
      <p:sp>
        <p:nvSpPr>
          <p:cNvPr id="16" name="Picture Placeholder 5" hidden="1"/>
          <p:cNvSpPr>
            <a:spLocks noGrp="1"/>
          </p:cNvSpPr>
          <p:nvPr>
            <p:ph type="pic" sz="quarter" idx="22"/>
          </p:nvPr>
        </p:nvSpPr>
        <p:spPr>
          <a:xfrm>
            <a:off x="628649" y="5170407"/>
            <a:ext cx="2193925" cy="56991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IN" dirty="0"/>
          </a:p>
        </p:txBody>
      </p:sp>
      <p:sp>
        <p:nvSpPr>
          <p:cNvPr id="17" name="Picture Placeholder 5" hidden="1"/>
          <p:cNvSpPr>
            <a:spLocks noGrp="1"/>
          </p:cNvSpPr>
          <p:nvPr>
            <p:ph type="pic" sz="quarter" idx="23"/>
          </p:nvPr>
        </p:nvSpPr>
        <p:spPr>
          <a:xfrm>
            <a:off x="3498850" y="4505325"/>
            <a:ext cx="2193925" cy="56991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IN" dirty="0"/>
          </a:p>
        </p:txBody>
      </p:sp>
      <p:sp>
        <p:nvSpPr>
          <p:cNvPr id="18" name="Picture Placeholder 5" hidden="1"/>
          <p:cNvSpPr>
            <a:spLocks noGrp="1"/>
          </p:cNvSpPr>
          <p:nvPr>
            <p:ph type="pic" sz="quarter" idx="24"/>
          </p:nvPr>
        </p:nvSpPr>
        <p:spPr>
          <a:xfrm>
            <a:off x="3498850" y="5207769"/>
            <a:ext cx="2193925" cy="56991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IN" dirty="0"/>
          </a:p>
        </p:txBody>
      </p:sp>
      <p:sp>
        <p:nvSpPr>
          <p:cNvPr id="19" name="Title 1"/>
          <p:cNvSpPr>
            <a:spLocks noGrp="1"/>
          </p:cNvSpPr>
          <p:nvPr>
            <p:ph type="title" hasCustomPrompt="1"/>
          </p:nvPr>
        </p:nvSpPr>
        <p:spPr>
          <a:xfrm>
            <a:off x="702364" y="665048"/>
            <a:ext cx="1983686" cy="197213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>
            <a:lvl1pPr algn="ctr">
              <a:defRPr sz="115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1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43825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148" y="2737525"/>
            <a:ext cx="8865705" cy="1382951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78295" y="2968487"/>
            <a:ext cx="1577009" cy="781878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>
            <a:lvl1pPr algn="ctr">
              <a:defRPr sz="4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3.1</a:t>
            </a:r>
            <a:endParaRPr lang="en-IN" dirty="0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2080591" y="2689449"/>
            <a:ext cx="6585738" cy="1208344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4000" b="0">
                <a:solidFill>
                  <a:srgbClr val="13388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SN</a:t>
            </a:r>
            <a:endParaRPr lang="en-IN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59A80-E17D-452E-880A-985F8AC699C0}" type="datetime1">
              <a:rPr lang="en-IN" smtClean="0"/>
              <a:t>14-08-2019</a:t>
            </a:fld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FF525-DAB2-4BDC-A82F-1466554F68BC}" type="slidenum">
              <a:rPr lang="en-IN" smtClean="0"/>
              <a:t>‹#›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Copyright © Cengage Learning. All rights reserved. </a:t>
            </a:r>
            <a:endParaRPr lang="en-IN" dirty="0"/>
          </a:p>
        </p:txBody>
      </p:sp>
      <p:sp>
        <p:nvSpPr>
          <p:cNvPr id="10" name="Footer Placeholder 4"/>
          <p:cNvSpPr txBox="1">
            <a:spLocks/>
          </p:cNvSpPr>
          <p:nvPr userDrawn="1"/>
        </p:nvSpPr>
        <p:spPr>
          <a:xfrm>
            <a:off x="2014331" y="6488870"/>
            <a:ext cx="5115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IN" dirty="0" smtClean="0"/>
              <a:t>Copyright © Cengage Learning. All rights reserved. </a:t>
            </a:r>
            <a:endParaRPr lang="en-IN" dirty="0"/>
          </a:p>
        </p:txBody>
      </p:sp>
      <p:sp>
        <p:nvSpPr>
          <p:cNvPr id="7" name="Text Placeholder 6" hidden="1"/>
          <p:cNvSpPr>
            <a:spLocks noGrp="1"/>
          </p:cNvSpPr>
          <p:nvPr>
            <p:ph type="body" sz="quarter" idx="15"/>
          </p:nvPr>
        </p:nvSpPr>
        <p:spPr>
          <a:xfrm>
            <a:off x="317500" y="4279900"/>
            <a:ext cx="7143474" cy="465138"/>
          </a:xfrm>
        </p:spPr>
        <p:txBody>
          <a:bodyPr>
            <a:noAutofit/>
          </a:bodyPr>
          <a:lstStyle>
            <a:lvl1pPr marL="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IN" dirty="0"/>
          </a:p>
        </p:txBody>
      </p:sp>
      <p:sp>
        <p:nvSpPr>
          <p:cNvPr id="12" name="Text Placeholder 6" hidden="1"/>
          <p:cNvSpPr>
            <a:spLocks noGrp="1"/>
          </p:cNvSpPr>
          <p:nvPr>
            <p:ph type="body" sz="quarter" idx="16"/>
          </p:nvPr>
        </p:nvSpPr>
        <p:spPr>
          <a:xfrm>
            <a:off x="317500" y="4758968"/>
            <a:ext cx="7143474" cy="465138"/>
          </a:xfrm>
        </p:spPr>
        <p:txBody>
          <a:bodyPr>
            <a:noAutofit/>
          </a:bodyPr>
          <a:lstStyle>
            <a:lvl1pPr marL="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IN" dirty="0"/>
          </a:p>
        </p:txBody>
      </p:sp>
      <p:sp>
        <p:nvSpPr>
          <p:cNvPr id="13" name="Text Placeholder 6" hidden="1"/>
          <p:cNvSpPr>
            <a:spLocks noGrp="1"/>
          </p:cNvSpPr>
          <p:nvPr>
            <p:ph type="body" sz="quarter" idx="17"/>
          </p:nvPr>
        </p:nvSpPr>
        <p:spPr>
          <a:xfrm>
            <a:off x="317500" y="4269397"/>
            <a:ext cx="7143474" cy="465138"/>
          </a:xfrm>
        </p:spPr>
        <p:txBody>
          <a:bodyPr>
            <a:noAutofit/>
          </a:bodyPr>
          <a:lstStyle>
            <a:lvl1pPr marL="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IN" dirty="0"/>
          </a:p>
        </p:txBody>
      </p:sp>
      <p:sp>
        <p:nvSpPr>
          <p:cNvPr id="14" name="Text Placeholder 6" hidden="1"/>
          <p:cNvSpPr>
            <a:spLocks noGrp="1"/>
          </p:cNvSpPr>
          <p:nvPr>
            <p:ph type="body" sz="quarter" idx="18"/>
          </p:nvPr>
        </p:nvSpPr>
        <p:spPr>
          <a:xfrm>
            <a:off x="317500" y="4772898"/>
            <a:ext cx="7143474" cy="465138"/>
          </a:xfrm>
        </p:spPr>
        <p:txBody>
          <a:bodyPr>
            <a:noAutofit/>
          </a:bodyPr>
          <a:lstStyle>
            <a:lvl1pPr marL="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IN" dirty="0"/>
          </a:p>
        </p:txBody>
      </p:sp>
      <p:sp>
        <p:nvSpPr>
          <p:cNvPr id="15" name="Picture Placeholder 14" hidden="1"/>
          <p:cNvSpPr>
            <a:spLocks noGrp="1"/>
          </p:cNvSpPr>
          <p:nvPr>
            <p:ph type="pic" sz="quarter" idx="19"/>
          </p:nvPr>
        </p:nvSpPr>
        <p:spPr>
          <a:xfrm>
            <a:off x="3749675" y="5313363"/>
            <a:ext cx="1935163" cy="53975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IN" dirty="0"/>
          </a:p>
        </p:txBody>
      </p:sp>
      <p:sp>
        <p:nvSpPr>
          <p:cNvPr id="17" name="Picture Placeholder 14" hidden="1"/>
          <p:cNvSpPr>
            <a:spLocks noGrp="1"/>
          </p:cNvSpPr>
          <p:nvPr>
            <p:ph type="pic" sz="quarter" idx="20"/>
          </p:nvPr>
        </p:nvSpPr>
        <p:spPr>
          <a:xfrm>
            <a:off x="5870022" y="5313363"/>
            <a:ext cx="1935163" cy="53975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IN" dirty="0"/>
          </a:p>
        </p:txBody>
      </p:sp>
      <p:sp>
        <p:nvSpPr>
          <p:cNvPr id="18" name="Picture Placeholder 14" hidden="1"/>
          <p:cNvSpPr>
            <a:spLocks noGrp="1"/>
          </p:cNvSpPr>
          <p:nvPr>
            <p:ph type="pic" sz="quarter" idx="21"/>
          </p:nvPr>
        </p:nvSpPr>
        <p:spPr>
          <a:xfrm>
            <a:off x="3749675" y="4792847"/>
            <a:ext cx="1935163" cy="53975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IN" dirty="0"/>
          </a:p>
        </p:txBody>
      </p:sp>
      <p:sp>
        <p:nvSpPr>
          <p:cNvPr id="19" name="Picture Placeholder 14" hidden="1"/>
          <p:cNvSpPr>
            <a:spLocks noGrp="1"/>
          </p:cNvSpPr>
          <p:nvPr>
            <p:ph type="pic" sz="quarter" idx="22"/>
          </p:nvPr>
        </p:nvSpPr>
        <p:spPr>
          <a:xfrm>
            <a:off x="5870022" y="4792847"/>
            <a:ext cx="1935163" cy="53975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4581896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ent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628650" y="2766219"/>
            <a:ext cx="7886700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0FAAD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IN" dirty="0" smtClean="0"/>
              <a:t>Click to edit Master text styles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02826" y="4529346"/>
            <a:ext cx="7138348" cy="118498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IN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3A666-AD7C-41F4-8846-1EF5924D4CDA}" type="datetime1">
              <a:rPr lang="en-IN" smtClean="0"/>
              <a:t>14-08-2019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Copyright © Cengage Learning. All rights reserved. </a:t>
            </a:r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FF525-DAB2-4BDC-A82F-1466554F68BC}" type="slidenum">
              <a:rPr lang="en-IN" smtClean="0"/>
              <a:t>‹#›</a:t>
            </a:fld>
            <a:endParaRPr lang="en-IN"/>
          </a:p>
        </p:txBody>
      </p:sp>
      <p:sp>
        <p:nvSpPr>
          <p:cNvPr id="11" name="Slide Number Placeholder 3"/>
          <p:cNvSpPr txBox="1">
            <a:spLocks/>
          </p:cNvSpPr>
          <p:nvPr userDrawn="1"/>
        </p:nvSpPr>
        <p:spPr>
          <a:xfrm>
            <a:off x="8494776" y="6391656"/>
            <a:ext cx="649224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9pPr>
          </a:lstStyle>
          <a:p>
            <a:fld id="{1CAA2A77-17DC-4CE3-AB44-4B0BB14D7176}" type="slidenum">
              <a:rPr lang="en-IN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en-IN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 Placeholder 6"/>
          <p:cNvSpPr>
            <a:spLocks noGrp="1"/>
          </p:cNvSpPr>
          <p:nvPr>
            <p:ph type="body" sz="quarter" idx="15"/>
          </p:nvPr>
        </p:nvSpPr>
        <p:spPr>
          <a:xfrm>
            <a:off x="628650" y="4384743"/>
            <a:ext cx="7143474" cy="465138"/>
          </a:xfrm>
        </p:spPr>
        <p:txBody>
          <a:bodyPr>
            <a:noAutofit/>
          </a:bodyPr>
          <a:lstStyle>
            <a:lvl1pPr marL="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IN" dirty="0"/>
          </a:p>
        </p:txBody>
      </p:sp>
      <p:sp>
        <p:nvSpPr>
          <p:cNvPr id="12" name="Text Placeholder 6"/>
          <p:cNvSpPr>
            <a:spLocks noGrp="1"/>
          </p:cNvSpPr>
          <p:nvPr>
            <p:ph type="body" sz="quarter" idx="16"/>
          </p:nvPr>
        </p:nvSpPr>
        <p:spPr>
          <a:xfrm>
            <a:off x="628650" y="4863811"/>
            <a:ext cx="7143474" cy="465138"/>
          </a:xfrm>
        </p:spPr>
        <p:txBody>
          <a:bodyPr>
            <a:noAutofit/>
          </a:bodyPr>
          <a:lstStyle>
            <a:lvl1pPr marL="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IN" dirty="0"/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7"/>
          </p:nvPr>
        </p:nvSpPr>
        <p:spPr>
          <a:xfrm>
            <a:off x="628650" y="4374240"/>
            <a:ext cx="7143474" cy="465138"/>
          </a:xfrm>
        </p:spPr>
        <p:txBody>
          <a:bodyPr>
            <a:noAutofit/>
          </a:bodyPr>
          <a:lstStyle>
            <a:lvl1pPr marL="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IN" dirty="0"/>
          </a:p>
        </p:txBody>
      </p:sp>
      <p:sp>
        <p:nvSpPr>
          <p:cNvPr id="14" name="Text Placeholder 6"/>
          <p:cNvSpPr>
            <a:spLocks noGrp="1"/>
          </p:cNvSpPr>
          <p:nvPr>
            <p:ph type="body" sz="quarter" idx="18"/>
          </p:nvPr>
        </p:nvSpPr>
        <p:spPr>
          <a:xfrm>
            <a:off x="628650" y="4877741"/>
            <a:ext cx="7143474" cy="465138"/>
          </a:xfrm>
        </p:spPr>
        <p:txBody>
          <a:bodyPr>
            <a:noAutofit/>
          </a:bodyPr>
          <a:lstStyle>
            <a:lvl1pPr marL="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IN" dirty="0"/>
          </a:p>
        </p:txBody>
      </p:sp>
      <p:sp>
        <p:nvSpPr>
          <p:cNvPr id="15" name="Picture Placeholder 14"/>
          <p:cNvSpPr>
            <a:spLocks noGrp="1"/>
          </p:cNvSpPr>
          <p:nvPr>
            <p:ph type="pic" sz="quarter" idx="19"/>
          </p:nvPr>
        </p:nvSpPr>
        <p:spPr>
          <a:xfrm>
            <a:off x="4060825" y="5418206"/>
            <a:ext cx="1935163" cy="53975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IN" dirty="0"/>
          </a:p>
        </p:txBody>
      </p:sp>
      <p:sp>
        <p:nvSpPr>
          <p:cNvPr id="16" name="Picture Placeholder 14"/>
          <p:cNvSpPr>
            <a:spLocks noGrp="1"/>
          </p:cNvSpPr>
          <p:nvPr>
            <p:ph type="pic" sz="quarter" idx="20"/>
          </p:nvPr>
        </p:nvSpPr>
        <p:spPr>
          <a:xfrm>
            <a:off x="6181172" y="5418206"/>
            <a:ext cx="1935163" cy="53975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IN" dirty="0"/>
          </a:p>
        </p:txBody>
      </p:sp>
      <p:sp>
        <p:nvSpPr>
          <p:cNvPr id="17" name="Picture Placeholder 14"/>
          <p:cNvSpPr>
            <a:spLocks noGrp="1"/>
          </p:cNvSpPr>
          <p:nvPr>
            <p:ph type="pic" sz="quarter" idx="21"/>
          </p:nvPr>
        </p:nvSpPr>
        <p:spPr>
          <a:xfrm>
            <a:off x="4060825" y="4897690"/>
            <a:ext cx="1935163" cy="53975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IN" dirty="0"/>
          </a:p>
        </p:txBody>
      </p:sp>
      <p:sp>
        <p:nvSpPr>
          <p:cNvPr id="18" name="Picture Placeholder 14"/>
          <p:cNvSpPr>
            <a:spLocks noGrp="1"/>
          </p:cNvSpPr>
          <p:nvPr>
            <p:ph type="pic" sz="quarter" idx="22"/>
          </p:nvPr>
        </p:nvSpPr>
        <p:spPr>
          <a:xfrm>
            <a:off x="6181172" y="4897690"/>
            <a:ext cx="1935163" cy="53975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IN" dirty="0"/>
          </a:p>
        </p:txBody>
      </p:sp>
      <p:pic>
        <p:nvPicPr>
          <p:cNvPr id="6" name="Picture 5"/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172" y="387280"/>
            <a:ext cx="8677656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85315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Picture 41"/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172" y="387280"/>
            <a:ext cx="8677656" cy="73152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5" y="192024"/>
            <a:ext cx="8430768" cy="1143000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IN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3A666-AD7C-41F4-8846-1EF5924D4CDA}" type="datetime1">
              <a:rPr lang="en-IN" smtClean="0"/>
              <a:t>14-08-2019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Copyright © Cengage Learning. All rights reserved. </a:t>
            </a:r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FF525-DAB2-4BDC-A82F-1466554F68BC}" type="slidenum">
              <a:rPr lang="en-IN" smtClean="0"/>
              <a:t>‹#›</a:t>
            </a:fld>
            <a:endParaRPr lang="en-IN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57200" y="1444753"/>
            <a:ext cx="8335962" cy="516569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IN" dirty="0"/>
          </a:p>
        </p:txBody>
      </p:sp>
      <p:sp>
        <p:nvSpPr>
          <p:cNvPr id="11" name="Slide Number Placeholder 3"/>
          <p:cNvSpPr txBox="1">
            <a:spLocks/>
          </p:cNvSpPr>
          <p:nvPr userDrawn="1"/>
        </p:nvSpPr>
        <p:spPr>
          <a:xfrm>
            <a:off x="8494776" y="6391656"/>
            <a:ext cx="649224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charset="0"/>
                <a:ea typeface="+mn-ea"/>
                <a:cs typeface="+mn-cs"/>
              </a:defRPr>
            </a:lvl9pPr>
          </a:lstStyle>
          <a:p>
            <a:fld id="{1CAA2A77-17DC-4CE3-AB44-4B0BB14D7176}" type="slidenum">
              <a:rPr lang="en-IN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en-IN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 Placeholder 7"/>
          <p:cNvSpPr>
            <a:spLocks noGrp="1"/>
          </p:cNvSpPr>
          <p:nvPr>
            <p:ph type="body" sz="quarter" idx="14"/>
          </p:nvPr>
        </p:nvSpPr>
        <p:spPr>
          <a:xfrm>
            <a:off x="470174" y="2144074"/>
            <a:ext cx="8335962" cy="516569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IN" dirty="0"/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470174" y="2727927"/>
            <a:ext cx="8335962" cy="516569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IN" dirty="0"/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470174" y="3355310"/>
            <a:ext cx="8335962" cy="516569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IN" dirty="0"/>
          </a:p>
        </p:txBody>
      </p:sp>
      <p:sp>
        <p:nvSpPr>
          <p:cNvPr id="15" name="Text Placeholder 7"/>
          <p:cNvSpPr>
            <a:spLocks noGrp="1"/>
          </p:cNvSpPr>
          <p:nvPr>
            <p:ph type="body" sz="quarter" idx="17"/>
          </p:nvPr>
        </p:nvSpPr>
        <p:spPr>
          <a:xfrm>
            <a:off x="470174" y="3966050"/>
            <a:ext cx="8335962" cy="516569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IN" dirty="0"/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18"/>
          </p:nvPr>
        </p:nvSpPr>
        <p:spPr>
          <a:xfrm>
            <a:off x="470174" y="4593433"/>
            <a:ext cx="8335962" cy="516569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IN" dirty="0"/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470174" y="4878605"/>
            <a:ext cx="8335962" cy="516569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IN" dirty="0"/>
          </a:p>
        </p:txBody>
      </p:sp>
      <p:sp>
        <p:nvSpPr>
          <p:cNvPr id="18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470174" y="5505988"/>
            <a:ext cx="8335962" cy="516569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IN" dirty="0"/>
          </a:p>
        </p:txBody>
      </p:sp>
      <p:sp>
        <p:nvSpPr>
          <p:cNvPr id="1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57200" y="3982693"/>
            <a:ext cx="8335962" cy="516569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IN" dirty="0"/>
          </a:p>
        </p:txBody>
      </p:sp>
      <p:sp>
        <p:nvSpPr>
          <p:cNvPr id="2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57200" y="4610076"/>
            <a:ext cx="8335962" cy="516569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IN" dirty="0"/>
          </a:p>
        </p:txBody>
      </p:sp>
      <p:sp>
        <p:nvSpPr>
          <p:cNvPr id="21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457200" y="4895248"/>
            <a:ext cx="8335962" cy="516569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IN" dirty="0"/>
          </a:p>
        </p:txBody>
      </p:sp>
      <p:sp>
        <p:nvSpPr>
          <p:cNvPr id="22" name="Text Placeholder 7"/>
          <p:cNvSpPr>
            <a:spLocks noGrp="1"/>
          </p:cNvSpPr>
          <p:nvPr>
            <p:ph type="body" sz="quarter" idx="24"/>
          </p:nvPr>
        </p:nvSpPr>
        <p:spPr>
          <a:xfrm>
            <a:off x="457200" y="5522631"/>
            <a:ext cx="8335962" cy="516569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IN" dirty="0"/>
          </a:p>
        </p:txBody>
      </p:sp>
      <p:sp>
        <p:nvSpPr>
          <p:cNvPr id="9" name="Table Placeholder 8"/>
          <p:cNvSpPr>
            <a:spLocks noGrp="1"/>
          </p:cNvSpPr>
          <p:nvPr>
            <p:ph type="tbl" sz="quarter" idx="25"/>
          </p:nvPr>
        </p:nvSpPr>
        <p:spPr>
          <a:xfrm>
            <a:off x="477076" y="3048000"/>
            <a:ext cx="8342312" cy="1908175"/>
          </a:xfrm>
        </p:spPr>
        <p:txBody>
          <a:bodyPr/>
          <a:lstStyle/>
          <a:p>
            <a:endParaRPr lang="en-IN"/>
          </a:p>
        </p:txBody>
      </p:sp>
      <p:sp>
        <p:nvSpPr>
          <p:cNvPr id="25" name="Table Placeholder 24"/>
          <p:cNvSpPr>
            <a:spLocks noGrp="1"/>
          </p:cNvSpPr>
          <p:nvPr>
            <p:ph type="tbl" sz="quarter" idx="26"/>
          </p:nvPr>
        </p:nvSpPr>
        <p:spPr>
          <a:xfrm>
            <a:off x="476665" y="3989388"/>
            <a:ext cx="8277225" cy="2106612"/>
          </a:xfrm>
        </p:spPr>
        <p:txBody>
          <a:bodyPr/>
          <a:lstStyle/>
          <a:p>
            <a:endParaRPr lang="en-IN"/>
          </a:p>
        </p:txBody>
      </p:sp>
      <p:sp>
        <p:nvSpPr>
          <p:cNvPr id="40" name="Table Placeholder 8"/>
          <p:cNvSpPr>
            <a:spLocks noGrp="1"/>
          </p:cNvSpPr>
          <p:nvPr>
            <p:ph type="tbl" sz="quarter" idx="40"/>
          </p:nvPr>
        </p:nvSpPr>
        <p:spPr>
          <a:xfrm>
            <a:off x="629476" y="3200400"/>
            <a:ext cx="8342312" cy="1908175"/>
          </a:xfrm>
        </p:spPr>
        <p:txBody>
          <a:bodyPr/>
          <a:lstStyle/>
          <a:p>
            <a:endParaRPr lang="en-IN"/>
          </a:p>
        </p:txBody>
      </p:sp>
      <p:sp>
        <p:nvSpPr>
          <p:cNvPr id="27" name="Picture Placeholder 26"/>
          <p:cNvSpPr>
            <a:spLocks noGrp="1"/>
          </p:cNvSpPr>
          <p:nvPr>
            <p:ph type="pic" sz="quarter" idx="27"/>
          </p:nvPr>
        </p:nvSpPr>
        <p:spPr>
          <a:xfrm>
            <a:off x="4916488" y="1457325"/>
            <a:ext cx="3903662" cy="663023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IN" dirty="0"/>
          </a:p>
        </p:txBody>
      </p:sp>
      <p:sp>
        <p:nvSpPr>
          <p:cNvPr id="28" name="Picture Placeholder 26"/>
          <p:cNvSpPr>
            <a:spLocks noGrp="1"/>
          </p:cNvSpPr>
          <p:nvPr>
            <p:ph type="pic" sz="quarter" idx="28"/>
          </p:nvPr>
        </p:nvSpPr>
        <p:spPr>
          <a:xfrm>
            <a:off x="4915726" y="4763743"/>
            <a:ext cx="3903662" cy="663023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IN" dirty="0"/>
          </a:p>
        </p:txBody>
      </p:sp>
      <p:sp>
        <p:nvSpPr>
          <p:cNvPr id="29" name="Picture Placeholder 26"/>
          <p:cNvSpPr>
            <a:spLocks noGrp="1"/>
          </p:cNvSpPr>
          <p:nvPr>
            <p:ph type="pic" sz="quarter" idx="29"/>
          </p:nvPr>
        </p:nvSpPr>
        <p:spPr>
          <a:xfrm>
            <a:off x="4915726" y="2908438"/>
            <a:ext cx="3903662" cy="663023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IN" dirty="0"/>
          </a:p>
        </p:txBody>
      </p:sp>
      <p:sp>
        <p:nvSpPr>
          <p:cNvPr id="30" name="Picture Placeholder 26"/>
          <p:cNvSpPr>
            <a:spLocks noGrp="1"/>
          </p:cNvSpPr>
          <p:nvPr>
            <p:ph type="pic" sz="quarter" idx="30"/>
          </p:nvPr>
        </p:nvSpPr>
        <p:spPr>
          <a:xfrm>
            <a:off x="4915726" y="3637308"/>
            <a:ext cx="3903662" cy="663023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IN" dirty="0"/>
          </a:p>
        </p:txBody>
      </p:sp>
      <p:sp>
        <p:nvSpPr>
          <p:cNvPr id="31" name="Picture Placeholder 26"/>
          <p:cNvSpPr>
            <a:spLocks noGrp="1"/>
          </p:cNvSpPr>
          <p:nvPr>
            <p:ph type="pic" sz="quarter" idx="31"/>
          </p:nvPr>
        </p:nvSpPr>
        <p:spPr>
          <a:xfrm>
            <a:off x="4915726" y="4392682"/>
            <a:ext cx="3903662" cy="663023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IN" dirty="0"/>
          </a:p>
        </p:txBody>
      </p:sp>
      <p:sp>
        <p:nvSpPr>
          <p:cNvPr id="32" name="Picture Placeholder 26"/>
          <p:cNvSpPr>
            <a:spLocks noGrp="1"/>
          </p:cNvSpPr>
          <p:nvPr>
            <p:ph type="pic" sz="quarter" idx="32"/>
          </p:nvPr>
        </p:nvSpPr>
        <p:spPr>
          <a:xfrm>
            <a:off x="4915726" y="5148056"/>
            <a:ext cx="3903662" cy="663023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IN" dirty="0"/>
          </a:p>
        </p:txBody>
      </p:sp>
      <p:sp>
        <p:nvSpPr>
          <p:cNvPr id="33" name="Picture Placeholder 26"/>
          <p:cNvSpPr>
            <a:spLocks noGrp="1"/>
          </p:cNvSpPr>
          <p:nvPr>
            <p:ph type="pic" sz="quarter" idx="33"/>
          </p:nvPr>
        </p:nvSpPr>
        <p:spPr>
          <a:xfrm>
            <a:off x="4915726" y="2179569"/>
            <a:ext cx="3903662" cy="663023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IN" dirty="0"/>
          </a:p>
        </p:txBody>
      </p:sp>
      <p:sp>
        <p:nvSpPr>
          <p:cNvPr id="34" name="Picture Placeholder 26"/>
          <p:cNvSpPr>
            <a:spLocks noGrp="1"/>
          </p:cNvSpPr>
          <p:nvPr>
            <p:ph type="pic" sz="quarter" idx="34"/>
          </p:nvPr>
        </p:nvSpPr>
        <p:spPr>
          <a:xfrm>
            <a:off x="4915726" y="3524665"/>
            <a:ext cx="3903662" cy="663023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IN" dirty="0"/>
          </a:p>
        </p:txBody>
      </p:sp>
      <p:sp>
        <p:nvSpPr>
          <p:cNvPr id="35" name="Picture Placeholder 26"/>
          <p:cNvSpPr>
            <a:spLocks noGrp="1"/>
          </p:cNvSpPr>
          <p:nvPr>
            <p:ph type="pic" sz="quarter" idx="35"/>
          </p:nvPr>
        </p:nvSpPr>
        <p:spPr>
          <a:xfrm>
            <a:off x="4915726" y="2278961"/>
            <a:ext cx="3903662" cy="663023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IN" dirty="0"/>
          </a:p>
        </p:txBody>
      </p:sp>
      <p:sp>
        <p:nvSpPr>
          <p:cNvPr id="36" name="Picture Placeholder 26"/>
          <p:cNvSpPr>
            <a:spLocks noGrp="1"/>
          </p:cNvSpPr>
          <p:nvPr>
            <p:ph type="pic" sz="quarter" idx="36"/>
          </p:nvPr>
        </p:nvSpPr>
        <p:spPr>
          <a:xfrm>
            <a:off x="4915726" y="3895726"/>
            <a:ext cx="3903662" cy="663023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IN" dirty="0"/>
          </a:p>
        </p:txBody>
      </p:sp>
      <p:sp>
        <p:nvSpPr>
          <p:cNvPr id="37" name="Picture Placeholder 26"/>
          <p:cNvSpPr>
            <a:spLocks noGrp="1"/>
          </p:cNvSpPr>
          <p:nvPr>
            <p:ph type="pic" sz="quarter" idx="37"/>
          </p:nvPr>
        </p:nvSpPr>
        <p:spPr>
          <a:xfrm>
            <a:off x="4915726" y="1854891"/>
            <a:ext cx="3903662" cy="663023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IN" dirty="0"/>
          </a:p>
        </p:txBody>
      </p:sp>
      <p:sp>
        <p:nvSpPr>
          <p:cNvPr id="38" name="Picture Placeholder 26"/>
          <p:cNvSpPr>
            <a:spLocks noGrp="1"/>
          </p:cNvSpPr>
          <p:nvPr>
            <p:ph type="pic" sz="quarter" idx="38"/>
          </p:nvPr>
        </p:nvSpPr>
        <p:spPr>
          <a:xfrm>
            <a:off x="4915726" y="2530751"/>
            <a:ext cx="3903662" cy="663023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IN" dirty="0"/>
          </a:p>
        </p:txBody>
      </p:sp>
      <p:sp>
        <p:nvSpPr>
          <p:cNvPr id="39" name="Picture Placeholder 26"/>
          <p:cNvSpPr>
            <a:spLocks noGrp="1"/>
          </p:cNvSpPr>
          <p:nvPr>
            <p:ph type="pic" sz="quarter" idx="39"/>
          </p:nvPr>
        </p:nvSpPr>
        <p:spPr>
          <a:xfrm>
            <a:off x="4915726" y="3100595"/>
            <a:ext cx="3903662" cy="663023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255086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38649-EA52-4F6F-A9BA-CF3920DD1EED}" type="datetime1">
              <a:rPr lang="en-IN" smtClean="0"/>
              <a:t>14-08-2019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Copyright © Cengage Learning. All rights reserved. 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FF525-DAB2-4BDC-A82F-1466554F68B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984820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CA1E6-0660-490A-B2E9-7EF4EAE20A05}" type="datetime1">
              <a:rPr lang="en-IN" smtClean="0"/>
              <a:t>14-08-2019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Copyright © Cengage Learning. All rights reserved. 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FF525-DAB2-4BDC-A82F-1466554F68B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82227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DE4E4-5CAA-46CA-85DC-EB089A2E8FC9}" type="datetime1">
              <a:rPr lang="en-IN" smtClean="0"/>
              <a:t>14-08-2019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Copyright © Cengage Learning. All rights reserved. </a:t>
            </a: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FF525-DAB2-4BDC-A82F-1466554F68B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48888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8165B-E190-40F2-8101-43E7504CF5F1}" type="datetime1">
              <a:rPr lang="en-IN" smtClean="0"/>
              <a:t>14-08-2019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Copyright © Cengage Learning. All rights reserved. </a:t>
            </a:r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FF525-DAB2-4BDC-A82F-1466554F68B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95081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ACF9A-E8A1-43AF-B7D9-263F9AE2610D}" type="datetime1">
              <a:rPr lang="en-IN" smtClean="0"/>
              <a:t>14-08-2019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Copyright © Cengage Learning. All rights reserved. </a:t>
            </a:r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FF525-DAB2-4BDC-A82F-1466554F68B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97816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6F3DB-847B-4A18-8621-525FC98EA45F}" type="datetime1">
              <a:rPr lang="en-IN" smtClean="0"/>
              <a:t>14-08-2019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Copyright © Cengage Learning. All rights reserved. </a:t>
            </a:r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FF525-DAB2-4BDC-A82F-1466554F68B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24856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86C78-40C8-4D18-BCAA-247D7F7415BD}" type="datetime1">
              <a:rPr lang="en-IN" smtClean="0"/>
              <a:t>14-08-2019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Copyright © Cengage Learning. All rights reserved. </a:t>
            </a: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FF525-DAB2-4BDC-A82F-1466554F68B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07195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E2FC4-1061-4459-8611-D61B517EACA0}" type="datetime1">
              <a:rPr lang="en-IN" smtClean="0"/>
              <a:t>14-08-2019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Copyright © Cengage Learning. All rights reserved. </a:t>
            </a: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FF525-DAB2-4BDC-A82F-1466554F68B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40321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ED9B31-A185-4214-8EBD-9F056A2E125F}" type="datetime1">
              <a:rPr lang="en-IN" smtClean="0"/>
              <a:t>14-08-2019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IN" smtClean="0"/>
              <a:t>Copyright © Cengage Learning. All rights reserved. 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7FF525-DAB2-4BDC-A82F-1466554F68B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73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7" r:id="rId14"/>
    <p:sldLayoutId id="2147483674" r:id="rId15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5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5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5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15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15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15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32.png"/><Relationship Id="rId5" Type="http://schemas.openxmlformats.org/officeDocument/2006/relationships/image" Target="../media/image31.png"/><Relationship Id="rId4" Type="http://schemas.openxmlformats.org/officeDocument/2006/relationships/image" Target="../media/image30.png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5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36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15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15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15.xml"/><Relationship Id="rId5" Type="http://schemas.openxmlformats.org/officeDocument/2006/relationships/image" Target="../media/image43.png"/><Relationship Id="rId4" Type="http://schemas.openxmlformats.org/officeDocument/2006/relationships/image" Target="../media/image42.png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15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15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15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15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</a:t>
            </a:r>
            <a:endParaRPr lang="en-IN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IN" dirty="0" smtClean="0"/>
              <a:t>Matrices</a:t>
            </a:r>
            <a:endParaRPr lang="en-US" alt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IN" smtClean="0"/>
              <a:t>Copyright © Cengage Learning. All rights reserved.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079506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5" y="192024"/>
            <a:ext cx="8582670" cy="1143000"/>
          </a:xfrm>
        </p:spPr>
        <p:txBody>
          <a:bodyPr>
            <a:noAutofit/>
          </a:bodyPr>
          <a:lstStyle/>
          <a:p>
            <a:r>
              <a:rPr lang="en-IN" sz="3100" dirty="0"/>
              <a:t>Matrix Addition and Scalar </a:t>
            </a:r>
            <a:r>
              <a:rPr lang="en-IN" sz="3100" dirty="0" smtClean="0"/>
              <a:t>Multiplication </a:t>
            </a:r>
            <a:r>
              <a:rPr lang="en-US" altLang="en-US" sz="3100" dirty="0" smtClean="0">
                <a:solidFill>
                  <a:prstClr val="black"/>
                </a:solidFill>
              </a:rPr>
              <a:t>(1 </a:t>
            </a:r>
            <a:r>
              <a:rPr lang="en-US" altLang="en-US" sz="3100" dirty="0">
                <a:solidFill>
                  <a:prstClr val="black"/>
                </a:solidFill>
              </a:rPr>
              <a:t>of </a:t>
            </a:r>
            <a:r>
              <a:rPr lang="en-US" altLang="en-US" sz="3100" dirty="0" smtClean="0">
                <a:solidFill>
                  <a:prstClr val="black"/>
                </a:solidFill>
              </a:rPr>
              <a:t>3)</a:t>
            </a:r>
            <a:endParaRPr lang="en-IN" sz="31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57200" y="1444754"/>
            <a:ext cx="8256494" cy="2936746"/>
          </a:xfrm>
        </p:spPr>
        <p:txBody>
          <a:bodyPr/>
          <a:lstStyle/>
          <a:p>
            <a:r>
              <a:rPr lang="en-IN" dirty="0"/>
              <a:t>If </a:t>
            </a:r>
            <a:r>
              <a:rPr lang="en-IN" i="1" dirty="0" smtClean="0">
                <a:latin typeface="Times LT Std" pitchFamily="18" charset="0"/>
              </a:rPr>
              <a:t>A = </a:t>
            </a:r>
            <a:r>
              <a:rPr lang="nl-NL" dirty="0">
                <a:latin typeface="Times LT Std" pitchFamily="18" charset="0"/>
              </a:rPr>
              <a:t>[</a:t>
            </a:r>
            <a:r>
              <a:rPr lang="nl-NL" i="1" dirty="0">
                <a:latin typeface="Times LT Std" pitchFamily="18" charset="0"/>
              </a:rPr>
              <a:t>a</a:t>
            </a:r>
            <a:r>
              <a:rPr lang="nl-NL" i="1" baseline="-25000" dirty="0">
                <a:latin typeface="Times LT Std" pitchFamily="18" charset="0"/>
              </a:rPr>
              <a:t>ij</a:t>
            </a:r>
            <a:r>
              <a:rPr lang="nl-NL" dirty="0">
                <a:latin typeface="Times LT Std" pitchFamily="18" charset="0"/>
              </a:rPr>
              <a:t>]</a:t>
            </a:r>
            <a:r>
              <a:rPr lang="nl-NL" dirty="0"/>
              <a:t> and </a:t>
            </a:r>
            <a:r>
              <a:rPr lang="nl-NL" i="1" dirty="0" smtClean="0">
                <a:latin typeface="Times LT Std" pitchFamily="18" charset="0"/>
              </a:rPr>
              <a:t>B = </a:t>
            </a:r>
            <a:r>
              <a:rPr lang="nl-NL" dirty="0" smtClean="0">
                <a:latin typeface="Times LT Std" pitchFamily="18" charset="0"/>
              </a:rPr>
              <a:t>[</a:t>
            </a:r>
            <a:r>
              <a:rPr lang="nl-NL" i="1" dirty="0" smtClean="0">
                <a:latin typeface="Times LT Std" pitchFamily="18" charset="0"/>
              </a:rPr>
              <a:t>b</a:t>
            </a:r>
            <a:r>
              <a:rPr lang="nl-NL" i="1" baseline="-25000" dirty="0" smtClean="0">
                <a:latin typeface="Times LT Std" pitchFamily="18" charset="0"/>
              </a:rPr>
              <a:t>ij</a:t>
            </a:r>
            <a:r>
              <a:rPr lang="nl-NL" dirty="0" smtClean="0">
                <a:latin typeface="Times LT Std" pitchFamily="18" charset="0"/>
              </a:rPr>
              <a:t>]</a:t>
            </a:r>
            <a:r>
              <a:rPr lang="nl-NL" dirty="0" smtClean="0"/>
              <a:t> </a:t>
            </a:r>
            <a:r>
              <a:rPr lang="en-IN" dirty="0" smtClean="0"/>
              <a:t>are </a:t>
            </a:r>
            <a:r>
              <a:rPr lang="en-IN" i="1" dirty="0" smtClean="0">
                <a:latin typeface="Times LT Std" pitchFamily="18" charset="0"/>
              </a:rPr>
              <a:t>m</a:t>
            </a:r>
            <a:r>
              <a:rPr lang="en-IN" dirty="0" smtClean="0">
                <a:latin typeface="Times LT Std" pitchFamily="18" charset="0"/>
              </a:rPr>
              <a:t> × </a:t>
            </a:r>
            <a:r>
              <a:rPr lang="en-IN" i="1" dirty="0" smtClean="0">
                <a:latin typeface="Times LT Std" pitchFamily="18" charset="0"/>
              </a:rPr>
              <a:t>n </a:t>
            </a:r>
            <a:r>
              <a:rPr lang="en-IN" dirty="0"/>
              <a:t>matrices, their </a:t>
            </a:r>
            <a:r>
              <a:rPr lang="en-IN" b="1" i="1" dirty="0"/>
              <a:t>sum </a:t>
            </a:r>
            <a:r>
              <a:rPr lang="en-IN" i="1" dirty="0">
                <a:latin typeface="Times LT Std" pitchFamily="18" charset="0"/>
              </a:rPr>
              <a:t>A </a:t>
            </a:r>
            <a:r>
              <a:rPr lang="en-IN" dirty="0" smtClean="0">
                <a:latin typeface="Times LT Std" pitchFamily="18" charset="0"/>
              </a:rPr>
              <a:t>+ </a:t>
            </a:r>
            <a:r>
              <a:rPr lang="en-IN" i="1" dirty="0">
                <a:latin typeface="Times LT Std" pitchFamily="18" charset="0"/>
              </a:rPr>
              <a:t>B </a:t>
            </a:r>
            <a:r>
              <a:rPr lang="en-IN" dirty="0"/>
              <a:t>is the </a:t>
            </a:r>
            <a:r>
              <a:rPr lang="en-IN" i="1" dirty="0">
                <a:latin typeface="Times LT Std" pitchFamily="18" charset="0"/>
              </a:rPr>
              <a:t>m </a:t>
            </a:r>
            <a:r>
              <a:rPr lang="en-IN" dirty="0" smtClean="0">
                <a:latin typeface="Times LT Std" pitchFamily="18" charset="0"/>
              </a:rPr>
              <a:t>× </a:t>
            </a:r>
            <a:r>
              <a:rPr lang="en-IN" i="1" dirty="0">
                <a:latin typeface="Times LT Std" pitchFamily="18" charset="0"/>
              </a:rPr>
              <a:t>n </a:t>
            </a:r>
            <a:r>
              <a:rPr lang="en-IN" dirty="0"/>
              <a:t>matrix </a:t>
            </a:r>
            <a:r>
              <a:rPr lang="en-IN" dirty="0" smtClean="0"/>
              <a:t>obtained by </a:t>
            </a:r>
            <a:r>
              <a:rPr lang="en-IN" dirty="0"/>
              <a:t>adding the corresponding entries. Thus,</a:t>
            </a:r>
            <a:r>
              <a:rPr lang="en-IN" dirty="0" smtClean="0"/>
              <a:t> </a:t>
            </a:r>
          </a:p>
          <a:p>
            <a:r>
              <a:rPr lang="nl-NL" i="1" dirty="0" smtClean="0"/>
              <a:t>			</a:t>
            </a:r>
            <a:r>
              <a:rPr lang="nl-NL" i="1" dirty="0" smtClean="0">
                <a:latin typeface="Times LT Std" pitchFamily="18" charset="0"/>
              </a:rPr>
              <a:t>A </a:t>
            </a:r>
            <a:r>
              <a:rPr lang="nl-NL" dirty="0" smtClean="0">
                <a:latin typeface="Times LT Std" pitchFamily="18" charset="0"/>
              </a:rPr>
              <a:t>+ </a:t>
            </a:r>
            <a:r>
              <a:rPr lang="nl-NL" i="1" dirty="0">
                <a:latin typeface="Times LT Std" pitchFamily="18" charset="0"/>
              </a:rPr>
              <a:t>B </a:t>
            </a:r>
            <a:r>
              <a:rPr lang="nl-NL" dirty="0" smtClean="0">
                <a:latin typeface="Times LT Std" pitchFamily="18" charset="0"/>
              </a:rPr>
              <a:t>= </a:t>
            </a:r>
            <a:r>
              <a:rPr lang="nl-NL" dirty="0">
                <a:latin typeface="Times LT Std" pitchFamily="18" charset="0"/>
              </a:rPr>
              <a:t>[</a:t>
            </a:r>
            <a:r>
              <a:rPr lang="nl-NL" i="1" dirty="0">
                <a:latin typeface="Times LT Std" pitchFamily="18" charset="0"/>
              </a:rPr>
              <a:t>a</a:t>
            </a:r>
            <a:r>
              <a:rPr lang="nl-NL" i="1" baseline="-25000" dirty="0">
                <a:latin typeface="Times LT Std" pitchFamily="18" charset="0"/>
              </a:rPr>
              <a:t>ij </a:t>
            </a:r>
            <a:r>
              <a:rPr lang="nl-NL" dirty="0" smtClean="0">
                <a:latin typeface="Times LT Std" pitchFamily="18" charset="0"/>
              </a:rPr>
              <a:t>+ </a:t>
            </a:r>
            <a:r>
              <a:rPr lang="nl-NL" i="1" dirty="0" smtClean="0">
                <a:latin typeface="Times LT Std" pitchFamily="18" charset="0"/>
              </a:rPr>
              <a:t>b</a:t>
            </a:r>
            <a:r>
              <a:rPr lang="nl-NL" i="1" baseline="-25000" dirty="0" smtClean="0">
                <a:latin typeface="Times LT Std" pitchFamily="18" charset="0"/>
              </a:rPr>
              <a:t>ij</a:t>
            </a:r>
            <a:r>
              <a:rPr lang="nl-NL" dirty="0" smtClean="0">
                <a:latin typeface="Times LT Std" pitchFamily="18" charset="0"/>
              </a:rPr>
              <a:t>]</a:t>
            </a:r>
          </a:p>
          <a:p>
            <a:pPr lvl="6"/>
            <a:endParaRPr lang="en-IN" dirty="0" smtClean="0"/>
          </a:p>
          <a:p>
            <a:r>
              <a:rPr lang="en-IN" dirty="0" smtClean="0"/>
              <a:t>If </a:t>
            </a:r>
            <a:r>
              <a:rPr lang="en-IN" i="1" dirty="0"/>
              <a:t>A </a:t>
            </a:r>
            <a:r>
              <a:rPr lang="en-IN" dirty="0"/>
              <a:t>and </a:t>
            </a:r>
            <a:r>
              <a:rPr lang="en-IN" i="1" dirty="0"/>
              <a:t>B </a:t>
            </a:r>
            <a:r>
              <a:rPr lang="en-IN" dirty="0"/>
              <a:t>are not the same size, then </a:t>
            </a:r>
            <a:r>
              <a:rPr lang="en-IN" i="1" dirty="0">
                <a:latin typeface="Times LT Std" pitchFamily="18" charset="0"/>
              </a:rPr>
              <a:t>A </a:t>
            </a:r>
            <a:r>
              <a:rPr lang="en-IN" dirty="0">
                <a:latin typeface="Times LT Std" pitchFamily="18" charset="0"/>
              </a:rPr>
              <a:t>+</a:t>
            </a:r>
            <a:r>
              <a:rPr lang="en-IN" i="1" dirty="0">
                <a:latin typeface="Times LT Std" pitchFamily="18" charset="0"/>
              </a:rPr>
              <a:t> B </a:t>
            </a:r>
            <a:r>
              <a:rPr lang="en-IN" dirty="0"/>
              <a:t>is not defined.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969381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dirty="0"/>
              <a:t>Example </a:t>
            </a:r>
            <a:r>
              <a:rPr lang="en-US" altLang="en-US" dirty="0" smtClean="0"/>
              <a:t>3.3</a:t>
            </a:r>
            <a:endParaRPr lang="en-IN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59472" y="1444753"/>
            <a:ext cx="8335962" cy="455300"/>
          </a:xfrm>
        </p:spPr>
        <p:txBody>
          <a:bodyPr/>
          <a:lstStyle/>
          <a:p>
            <a:r>
              <a:rPr lang="en-IN" dirty="0" smtClean="0"/>
              <a:t>Let</a:t>
            </a:r>
          </a:p>
        </p:txBody>
      </p:sp>
      <p:pic>
        <p:nvPicPr>
          <p:cNvPr id="10" name="Picture 2"/>
          <p:cNvPicPr>
            <a:picLocks noGrp="1" noChangeAspect="1" noChangeArrowheads="1"/>
          </p:cNvPicPr>
          <p:nvPr>
            <p:ph type="pic" sz="quarter" idx="3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21918" y="1846056"/>
            <a:ext cx="790575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59472" y="3084512"/>
            <a:ext cx="8335962" cy="484188"/>
          </a:xfrm>
        </p:spPr>
        <p:txBody>
          <a:bodyPr/>
          <a:lstStyle/>
          <a:p>
            <a:r>
              <a:rPr lang="en-IN" dirty="0" smtClean="0"/>
              <a:t>Then</a:t>
            </a:r>
            <a:endParaRPr lang="en-IN" dirty="0"/>
          </a:p>
        </p:txBody>
      </p:sp>
      <p:pic>
        <p:nvPicPr>
          <p:cNvPr id="11" name="Picture 3"/>
          <p:cNvPicPr>
            <a:picLocks noGrp="1" noChangeAspect="1" noChangeArrowheads="1"/>
          </p:cNvPicPr>
          <p:nvPr>
            <p:ph type="pic" sz="quarter" idx="3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049588" y="3506106"/>
            <a:ext cx="3143250" cy="957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522972" y="4887912"/>
            <a:ext cx="8335962" cy="484188"/>
          </a:xfrm>
        </p:spPr>
        <p:txBody>
          <a:bodyPr/>
          <a:lstStyle/>
          <a:p>
            <a:r>
              <a:rPr lang="en-IN" dirty="0"/>
              <a:t>but neither </a:t>
            </a:r>
            <a:r>
              <a:rPr lang="en-IN" i="1" dirty="0">
                <a:latin typeface="Times LT Std" pitchFamily="18" charset="0"/>
              </a:rPr>
              <a:t>A</a:t>
            </a:r>
            <a:r>
              <a:rPr lang="en-IN" dirty="0">
                <a:latin typeface="Times LT Std" pitchFamily="18" charset="0"/>
              </a:rPr>
              <a:t> + </a:t>
            </a:r>
            <a:r>
              <a:rPr lang="en-IN" i="1" dirty="0">
                <a:latin typeface="Times LT Std" pitchFamily="18" charset="0"/>
              </a:rPr>
              <a:t>C</a:t>
            </a:r>
            <a:r>
              <a:rPr lang="en-IN" i="1" dirty="0"/>
              <a:t> </a:t>
            </a:r>
            <a:r>
              <a:rPr lang="en-IN" dirty="0"/>
              <a:t>nor </a:t>
            </a:r>
            <a:r>
              <a:rPr lang="en-IN" i="1" dirty="0">
                <a:latin typeface="Times LT Std" pitchFamily="18" charset="0"/>
              </a:rPr>
              <a:t>B</a:t>
            </a:r>
            <a:r>
              <a:rPr lang="en-IN" dirty="0">
                <a:latin typeface="Times LT Std" pitchFamily="18" charset="0"/>
              </a:rPr>
              <a:t> + </a:t>
            </a:r>
            <a:r>
              <a:rPr lang="en-IN" i="1" dirty="0">
                <a:latin typeface="Times LT Std" pitchFamily="18" charset="0"/>
              </a:rPr>
              <a:t>C</a:t>
            </a:r>
            <a:r>
              <a:rPr lang="en-IN" dirty="0"/>
              <a:t> is defined.</a:t>
            </a:r>
          </a:p>
        </p:txBody>
      </p:sp>
    </p:spTree>
    <p:extLst>
      <p:ext uri="{BB962C8B-B14F-4D97-AF65-F5344CB8AC3E}">
        <p14:creationId xmlns:p14="http://schemas.microsoft.com/office/powerpoint/2010/main" val="3187468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5" y="192024"/>
            <a:ext cx="8582670" cy="1143000"/>
          </a:xfrm>
        </p:spPr>
        <p:txBody>
          <a:bodyPr>
            <a:noAutofit/>
          </a:bodyPr>
          <a:lstStyle/>
          <a:p>
            <a:r>
              <a:rPr lang="en-IN" sz="3100" dirty="0"/>
              <a:t>Matrix Addition and Scalar </a:t>
            </a:r>
            <a:r>
              <a:rPr lang="en-IN" sz="3100" dirty="0" smtClean="0"/>
              <a:t>Multiplication </a:t>
            </a:r>
            <a:r>
              <a:rPr lang="en-US" altLang="en-US" sz="3100" dirty="0" smtClean="0">
                <a:solidFill>
                  <a:prstClr val="black"/>
                </a:solidFill>
              </a:rPr>
              <a:t>(2 </a:t>
            </a:r>
            <a:r>
              <a:rPr lang="en-US" altLang="en-US" sz="3100" dirty="0">
                <a:solidFill>
                  <a:prstClr val="black"/>
                </a:solidFill>
              </a:rPr>
              <a:t>of </a:t>
            </a:r>
            <a:r>
              <a:rPr lang="en-US" altLang="en-US" sz="3100" dirty="0" smtClean="0">
                <a:solidFill>
                  <a:prstClr val="black"/>
                </a:solidFill>
              </a:rPr>
              <a:t>3)</a:t>
            </a:r>
            <a:endParaRPr lang="en-IN" sz="31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57200" y="1444754"/>
            <a:ext cx="8256494" cy="2936746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IN" dirty="0"/>
              <a:t>If </a:t>
            </a:r>
            <a:r>
              <a:rPr lang="en-IN" i="1" dirty="0" smtClean="0"/>
              <a:t>A</a:t>
            </a:r>
            <a:r>
              <a:rPr lang="en-IN" i="1" dirty="0" smtClean="0">
                <a:latin typeface="Times LT Std" pitchFamily="18" charset="0"/>
              </a:rPr>
              <a:t> </a:t>
            </a:r>
            <a:r>
              <a:rPr lang="en-IN" dirty="0" smtClean="0"/>
              <a:t>is an </a:t>
            </a:r>
            <a:r>
              <a:rPr lang="en-IN" i="1" dirty="0" smtClean="0">
                <a:latin typeface="Times LT Std" pitchFamily="18" charset="0"/>
              </a:rPr>
              <a:t>m </a:t>
            </a:r>
            <a:r>
              <a:rPr lang="en-IN" dirty="0" smtClean="0">
                <a:latin typeface="Times LT Std" pitchFamily="18" charset="0"/>
              </a:rPr>
              <a:t>× </a:t>
            </a:r>
            <a:r>
              <a:rPr lang="en-IN" i="1" dirty="0">
                <a:latin typeface="Times LT Std" pitchFamily="18" charset="0"/>
              </a:rPr>
              <a:t>n </a:t>
            </a:r>
            <a:r>
              <a:rPr lang="en-IN" dirty="0"/>
              <a:t>matrix </a:t>
            </a:r>
            <a:r>
              <a:rPr lang="en-IN" dirty="0" smtClean="0"/>
              <a:t>and </a:t>
            </a:r>
            <a:r>
              <a:rPr lang="nl-NL" i="1" dirty="0" smtClean="0"/>
              <a:t>c </a:t>
            </a:r>
            <a:r>
              <a:rPr lang="en-IN" dirty="0" smtClean="0"/>
              <a:t>is </a:t>
            </a:r>
            <a:r>
              <a:rPr lang="en-IN" dirty="0"/>
              <a:t>a scalar, then the </a:t>
            </a:r>
            <a:r>
              <a:rPr lang="en-IN" b="1" i="1" dirty="0"/>
              <a:t>scalar </a:t>
            </a:r>
            <a:endParaRPr lang="en-IN" b="1" i="1" dirty="0" smtClean="0"/>
          </a:p>
          <a:p>
            <a:pPr>
              <a:spcBef>
                <a:spcPts val="0"/>
              </a:spcBef>
            </a:pPr>
            <a:r>
              <a:rPr lang="en-IN" b="1" i="1" dirty="0" smtClean="0"/>
              <a:t>multiple </a:t>
            </a:r>
            <a:r>
              <a:rPr lang="en-IN" i="1" dirty="0" err="1"/>
              <a:t>cA</a:t>
            </a:r>
            <a:r>
              <a:rPr lang="en-IN" i="1" dirty="0"/>
              <a:t> </a:t>
            </a:r>
            <a:r>
              <a:rPr lang="en-IN" dirty="0"/>
              <a:t>is </a:t>
            </a:r>
            <a:r>
              <a:rPr lang="en-IN" dirty="0" smtClean="0"/>
              <a:t>the </a:t>
            </a:r>
            <a:r>
              <a:rPr lang="en-IN" i="1" dirty="0">
                <a:latin typeface="Times LT Std" pitchFamily="18" charset="0"/>
              </a:rPr>
              <a:t>m </a:t>
            </a:r>
            <a:r>
              <a:rPr lang="en-IN" dirty="0">
                <a:latin typeface="Times LT Std" pitchFamily="18" charset="0"/>
              </a:rPr>
              <a:t>× </a:t>
            </a:r>
            <a:r>
              <a:rPr lang="en-IN" i="1" dirty="0">
                <a:latin typeface="Times LT Std" pitchFamily="18" charset="0"/>
              </a:rPr>
              <a:t>n </a:t>
            </a:r>
            <a:r>
              <a:rPr lang="en-IN" dirty="0" smtClean="0"/>
              <a:t>matrix obtained </a:t>
            </a:r>
            <a:r>
              <a:rPr lang="en-IN" dirty="0"/>
              <a:t>by multiplying each </a:t>
            </a:r>
            <a:endParaRPr lang="en-IN" dirty="0" smtClean="0"/>
          </a:p>
          <a:p>
            <a:pPr>
              <a:spcBef>
                <a:spcPts val="0"/>
              </a:spcBef>
            </a:pPr>
            <a:r>
              <a:rPr lang="en-IN" dirty="0" smtClean="0"/>
              <a:t>entry </a:t>
            </a:r>
            <a:r>
              <a:rPr lang="en-IN" dirty="0"/>
              <a:t>of </a:t>
            </a:r>
            <a:r>
              <a:rPr lang="en-IN" i="1" dirty="0"/>
              <a:t>A </a:t>
            </a:r>
            <a:r>
              <a:rPr lang="en-IN" dirty="0"/>
              <a:t>by </a:t>
            </a:r>
            <a:r>
              <a:rPr lang="en-IN" i="1" dirty="0"/>
              <a:t>c</a:t>
            </a:r>
            <a:r>
              <a:rPr lang="en-IN" dirty="0"/>
              <a:t>. More </a:t>
            </a:r>
            <a:r>
              <a:rPr lang="en-IN" dirty="0" smtClean="0"/>
              <a:t>formally</a:t>
            </a:r>
            <a:r>
              <a:rPr lang="en-IN" dirty="0"/>
              <a:t>, we </a:t>
            </a:r>
            <a:r>
              <a:rPr lang="en-IN" dirty="0" smtClean="0"/>
              <a:t>have</a:t>
            </a:r>
          </a:p>
          <a:p>
            <a:pPr>
              <a:spcBef>
                <a:spcPts val="0"/>
              </a:spcBef>
            </a:pPr>
            <a:endParaRPr lang="en-US" dirty="0"/>
          </a:p>
          <a:p>
            <a:pPr>
              <a:spcBef>
                <a:spcPts val="0"/>
              </a:spcBef>
            </a:pPr>
            <a:r>
              <a:rPr lang="nn-NO" i="1" dirty="0" smtClean="0"/>
              <a:t>			</a:t>
            </a:r>
            <a:r>
              <a:rPr lang="nn-NO" i="1" dirty="0">
                <a:latin typeface="Times LT Std" pitchFamily="18" charset="0"/>
              </a:rPr>
              <a:t>cA </a:t>
            </a:r>
            <a:r>
              <a:rPr lang="nn-NO" dirty="0">
                <a:latin typeface="Times LT Std" pitchFamily="18" charset="0"/>
              </a:rPr>
              <a:t>=</a:t>
            </a:r>
            <a:r>
              <a:rPr lang="nn-NO" i="1" dirty="0">
                <a:latin typeface="Times LT Std" pitchFamily="18" charset="0"/>
              </a:rPr>
              <a:t> </a:t>
            </a:r>
            <a:r>
              <a:rPr lang="nn-NO" i="1" dirty="0" smtClean="0">
                <a:latin typeface="Times LT Std" pitchFamily="18" charset="0"/>
              </a:rPr>
              <a:t>c</a:t>
            </a:r>
            <a:r>
              <a:rPr lang="nn-NO" dirty="0" smtClean="0">
                <a:latin typeface="Times LT Std" pitchFamily="18" charset="0"/>
              </a:rPr>
              <a:t>[</a:t>
            </a:r>
            <a:r>
              <a:rPr lang="nn-NO" i="1" dirty="0" smtClean="0">
                <a:latin typeface="Times LT Std" pitchFamily="18" charset="0"/>
              </a:rPr>
              <a:t>a</a:t>
            </a:r>
            <a:r>
              <a:rPr lang="nn-NO" i="1" baseline="-25000" dirty="0" smtClean="0">
                <a:latin typeface="Times LT Std" pitchFamily="18" charset="0"/>
              </a:rPr>
              <a:t>ij</a:t>
            </a:r>
            <a:r>
              <a:rPr lang="nn-NO" dirty="0" smtClean="0">
                <a:latin typeface="Times LT Std" pitchFamily="18" charset="0"/>
              </a:rPr>
              <a:t>]</a:t>
            </a:r>
            <a:r>
              <a:rPr lang="nn-NO" i="1" dirty="0" smtClean="0">
                <a:latin typeface="Times LT Std" pitchFamily="18" charset="0"/>
              </a:rPr>
              <a:t> </a:t>
            </a:r>
            <a:r>
              <a:rPr lang="nn-NO" i="1" dirty="0">
                <a:latin typeface="Times LT Std" pitchFamily="18" charset="0"/>
              </a:rPr>
              <a:t>= </a:t>
            </a:r>
            <a:r>
              <a:rPr lang="nn-NO" dirty="0">
                <a:latin typeface="Times LT Std" pitchFamily="18" charset="0"/>
              </a:rPr>
              <a:t>[</a:t>
            </a:r>
            <a:r>
              <a:rPr lang="nn-NO" i="1" dirty="0" smtClean="0">
                <a:latin typeface="Times LT Std" pitchFamily="18" charset="0"/>
              </a:rPr>
              <a:t>ca</a:t>
            </a:r>
            <a:r>
              <a:rPr lang="nn-NO" i="1" baseline="-25000" dirty="0" smtClean="0">
                <a:latin typeface="Times LT Std" pitchFamily="18" charset="0"/>
              </a:rPr>
              <a:t>ij</a:t>
            </a:r>
            <a:r>
              <a:rPr lang="nn-NO" dirty="0" smtClean="0">
                <a:latin typeface="Times LT Std" pitchFamily="18" charset="0"/>
              </a:rPr>
              <a:t>]</a:t>
            </a:r>
            <a:endParaRPr lang="en-US" altLang="en-US" dirty="0">
              <a:latin typeface="Times LT Std" pitchFamily="18" charset="0"/>
            </a:endParaRPr>
          </a:p>
        </p:txBody>
      </p:sp>
      <p:sp>
        <p:nvSpPr>
          <p:cNvPr id="4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17466" y="3937351"/>
            <a:ext cx="8335962" cy="1996947"/>
          </a:xfrm>
        </p:spPr>
        <p:txBody>
          <a:bodyPr/>
          <a:lstStyle/>
          <a:p>
            <a:r>
              <a:rPr lang="en-IN" dirty="0" smtClean="0"/>
              <a:t>The matrix (−1)</a:t>
            </a:r>
            <a:r>
              <a:rPr lang="en-IN" i="1" dirty="0" smtClean="0"/>
              <a:t>A </a:t>
            </a:r>
            <a:r>
              <a:rPr lang="en-IN" dirty="0" smtClean="0"/>
              <a:t>is written as −</a:t>
            </a:r>
            <a:r>
              <a:rPr lang="en-IN" i="1" dirty="0" smtClean="0"/>
              <a:t>A </a:t>
            </a:r>
            <a:r>
              <a:rPr lang="en-IN" dirty="0" smtClean="0"/>
              <a:t>and called the </a:t>
            </a:r>
            <a:r>
              <a:rPr lang="en-IN" b="1" i="1" dirty="0" smtClean="0"/>
              <a:t>negative </a:t>
            </a:r>
            <a:r>
              <a:rPr lang="en-IN" dirty="0" smtClean="0"/>
              <a:t>of </a:t>
            </a:r>
            <a:r>
              <a:rPr lang="en-IN" i="1" dirty="0" smtClean="0"/>
              <a:t>A</a:t>
            </a:r>
            <a:r>
              <a:rPr lang="en-IN" dirty="0" smtClean="0"/>
              <a:t>. We can </a:t>
            </a:r>
            <a:r>
              <a:rPr lang="en-IN" dirty="0"/>
              <a:t>use this fact to define the </a:t>
            </a:r>
            <a:r>
              <a:rPr lang="en-IN" b="1" i="1" dirty="0"/>
              <a:t>difference </a:t>
            </a:r>
            <a:r>
              <a:rPr lang="en-IN" dirty="0"/>
              <a:t>of two </a:t>
            </a:r>
            <a:r>
              <a:rPr lang="en-IN" dirty="0" smtClean="0"/>
              <a:t>matrices</a:t>
            </a:r>
            <a:r>
              <a:rPr lang="en-IN" dirty="0"/>
              <a:t>: If </a:t>
            </a:r>
            <a:r>
              <a:rPr lang="en-IN" i="1" dirty="0"/>
              <a:t>A </a:t>
            </a:r>
            <a:r>
              <a:rPr lang="en-IN" dirty="0"/>
              <a:t>and </a:t>
            </a:r>
            <a:r>
              <a:rPr lang="en-IN" i="1" dirty="0"/>
              <a:t>B </a:t>
            </a:r>
            <a:r>
              <a:rPr lang="en-IN" dirty="0"/>
              <a:t>are the same </a:t>
            </a:r>
            <a:r>
              <a:rPr lang="en-IN" dirty="0" smtClean="0"/>
              <a:t>size, then</a:t>
            </a:r>
          </a:p>
          <a:p>
            <a:r>
              <a:rPr lang="pt-BR" i="1" dirty="0" smtClean="0"/>
              <a:t>			</a:t>
            </a:r>
            <a:r>
              <a:rPr lang="pt-BR" i="1" dirty="0" smtClean="0">
                <a:latin typeface="Times LT Std" pitchFamily="18" charset="0"/>
              </a:rPr>
              <a:t>A </a:t>
            </a:r>
            <a:r>
              <a:rPr lang="pt-BR" dirty="0" smtClean="0">
                <a:latin typeface="Times LT Std" pitchFamily="18" charset="0"/>
              </a:rPr>
              <a:t>− </a:t>
            </a:r>
            <a:r>
              <a:rPr lang="pt-BR" i="1" dirty="0">
                <a:latin typeface="Times LT Std" pitchFamily="18" charset="0"/>
              </a:rPr>
              <a:t>B </a:t>
            </a:r>
            <a:r>
              <a:rPr lang="pt-BR" dirty="0" smtClean="0">
                <a:latin typeface="Times LT Std" pitchFamily="18" charset="0"/>
              </a:rPr>
              <a:t>= </a:t>
            </a:r>
            <a:r>
              <a:rPr lang="pt-BR" i="1" dirty="0">
                <a:latin typeface="Times LT Std" pitchFamily="18" charset="0"/>
              </a:rPr>
              <a:t>A </a:t>
            </a:r>
            <a:r>
              <a:rPr lang="pt-BR" dirty="0" smtClean="0">
                <a:latin typeface="Times LT Std" pitchFamily="18" charset="0"/>
              </a:rPr>
              <a:t>+ (−</a:t>
            </a:r>
            <a:r>
              <a:rPr lang="pt-BR" i="1" dirty="0" smtClean="0">
                <a:latin typeface="Times LT Std" pitchFamily="18" charset="0"/>
              </a:rPr>
              <a:t>B</a:t>
            </a:r>
            <a:r>
              <a:rPr lang="pt-BR" dirty="0">
                <a:latin typeface="Times LT Std" pitchFamily="18" charset="0"/>
              </a:rPr>
              <a:t>)</a:t>
            </a:r>
            <a:endParaRPr lang="en-IN" dirty="0" smtClean="0">
              <a:latin typeface="Times LT St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6577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5" y="192024"/>
            <a:ext cx="8584900" cy="1143000"/>
          </a:xfrm>
        </p:spPr>
        <p:txBody>
          <a:bodyPr>
            <a:normAutofit/>
          </a:bodyPr>
          <a:lstStyle/>
          <a:p>
            <a:r>
              <a:rPr lang="en-IN" sz="3100" dirty="0"/>
              <a:t>Matrix Addition and Scalar Multiplication </a:t>
            </a:r>
            <a:r>
              <a:rPr lang="en-US" altLang="en-US" sz="3100" dirty="0" smtClean="0">
                <a:solidFill>
                  <a:prstClr val="black"/>
                </a:solidFill>
              </a:rPr>
              <a:t>(3 </a:t>
            </a:r>
            <a:r>
              <a:rPr lang="en-US" altLang="en-US" sz="3100" dirty="0">
                <a:solidFill>
                  <a:prstClr val="black"/>
                </a:solidFill>
              </a:rPr>
              <a:t>of </a:t>
            </a:r>
            <a:r>
              <a:rPr lang="en-US" altLang="en-US" sz="3100" dirty="0" smtClean="0">
                <a:solidFill>
                  <a:prstClr val="black"/>
                </a:solidFill>
              </a:rPr>
              <a:t>3)</a:t>
            </a:r>
            <a:endParaRPr lang="en-IN" sz="3100" dirty="0"/>
          </a:p>
        </p:txBody>
      </p:sp>
      <p:sp>
        <p:nvSpPr>
          <p:cNvPr id="9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510987" y="1444752"/>
            <a:ext cx="8430528" cy="1050678"/>
          </a:xfrm>
        </p:spPr>
        <p:txBody>
          <a:bodyPr/>
          <a:lstStyle/>
          <a:p>
            <a:r>
              <a:rPr lang="en-IN" dirty="0"/>
              <a:t>A matrix all of whose entries are zero is called a </a:t>
            </a:r>
            <a:r>
              <a:rPr lang="en-IN" b="1" i="1" dirty="0" smtClean="0"/>
              <a:t>zero matrix </a:t>
            </a:r>
            <a:r>
              <a:rPr lang="en-IN" dirty="0"/>
              <a:t>and denoted by </a:t>
            </a:r>
            <a:r>
              <a:rPr lang="en-IN" i="1" dirty="0"/>
              <a:t>O </a:t>
            </a:r>
            <a:r>
              <a:rPr lang="en-IN" dirty="0" smtClean="0"/>
              <a:t>or </a:t>
            </a:r>
            <a:r>
              <a:rPr lang="en-IN" i="1" dirty="0" err="1" smtClean="0"/>
              <a:t>O</a:t>
            </a:r>
            <a:r>
              <a:rPr lang="en-IN" i="1" baseline="-25000" dirty="0" err="1" smtClean="0">
                <a:latin typeface="Times LT Std" pitchFamily="18" charset="0"/>
              </a:rPr>
              <a:t>m</a:t>
            </a:r>
            <a:r>
              <a:rPr lang="en-IN" baseline="-25000" dirty="0" err="1" smtClean="0">
                <a:latin typeface="Times LT Std" pitchFamily="18" charset="0"/>
              </a:rPr>
              <a:t>×</a:t>
            </a:r>
            <a:r>
              <a:rPr lang="en-IN" i="1" baseline="-25000" dirty="0" err="1" smtClean="0">
                <a:latin typeface="Times LT Std" pitchFamily="18" charset="0"/>
              </a:rPr>
              <a:t>n</a:t>
            </a:r>
            <a:r>
              <a:rPr lang="en-IN" i="1" baseline="-25000" dirty="0" smtClean="0">
                <a:latin typeface="Times LT Std" pitchFamily="18" charset="0"/>
              </a:rPr>
              <a:t> </a:t>
            </a:r>
            <a:r>
              <a:rPr lang="en-IN" dirty="0" smtClean="0"/>
              <a:t>.</a:t>
            </a:r>
            <a:r>
              <a:rPr lang="en-IN" i="1" dirty="0" smtClean="0"/>
              <a:t> </a:t>
            </a:r>
            <a:endParaRPr lang="en-IN" dirty="0"/>
          </a:p>
        </p:txBody>
      </p:sp>
      <p:sp>
        <p:nvSpPr>
          <p:cNvPr id="12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510987" y="2674912"/>
            <a:ext cx="8335962" cy="2927882"/>
          </a:xfrm>
        </p:spPr>
        <p:txBody>
          <a:bodyPr/>
          <a:lstStyle/>
          <a:p>
            <a:r>
              <a:rPr lang="en-IN" dirty="0" smtClean="0"/>
              <a:t>If </a:t>
            </a:r>
            <a:r>
              <a:rPr lang="en-IN" i="1" dirty="0"/>
              <a:t>A </a:t>
            </a:r>
            <a:r>
              <a:rPr lang="en-IN" dirty="0"/>
              <a:t>is any matrix and </a:t>
            </a:r>
            <a:r>
              <a:rPr lang="en-IN" i="1" dirty="0"/>
              <a:t>O </a:t>
            </a:r>
            <a:r>
              <a:rPr lang="en-IN" dirty="0"/>
              <a:t>is the zero matrix of the same size, </a:t>
            </a:r>
            <a:r>
              <a:rPr lang="en-IN" dirty="0" smtClean="0"/>
              <a:t>then</a:t>
            </a:r>
            <a:endParaRPr lang="pt-BR" i="1" dirty="0">
              <a:latin typeface="Times LT Std" pitchFamily="18" charset="0"/>
            </a:endParaRPr>
          </a:p>
          <a:p>
            <a:r>
              <a:rPr lang="pt-BR" i="1" dirty="0" smtClean="0">
                <a:latin typeface="Times LT Std" pitchFamily="18" charset="0"/>
              </a:rPr>
              <a:t>			A </a:t>
            </a:r>
            <a:r>
              <a:rPr lang="pt-BR" dirty="0" smtClean="0">
                <a:latin typeface="Times LT Std" pitchFamily="18" charset="0"/>
              </a:rPr>
              <a:t>+ </a:t>
            </a:r>
            <a:r>
              <a:rPr lang="pt-BR" i="1" dirty="0">
                <a:latin typeface="Times LT Std" pitchFamily="18" charset="0"/>
              </a:rPr>
              <a:t>O </a:t>
            </a:r>
            <a:r>
              <a:rPr lang="pt-BR" dirty="0" smtClean="0">
                <a:latin typeface="Times LT Std" pitchFamily="18" charset="0"/>
              </a:rPr>
              <a:t>= </a:t>
            </a:r>
            <a:r>
              <a:rPr lang="pt-BR" i="1" dirty="0">
                <a:latin typeface="Times LT Std" pitchFamily="18" charset="0"/>
              </a:rPr>
              <a:t>A </a:t>
            </a:r>
            <a:r>
              <a:rPr lang="pt-BR" dirty="0" smtClean="0">
                <a:latin typeface="Times LT Std" pitchFamily="18" charset="0"/>
              </a:rPr>
              <a:t>= </a:t>
            </a:r>
            <a:r>
              <a:rPr lang="pt-BR" i="1" dirty="0">
                <a:latin typeface="Times LT Std" pitchFamily="18" charset="0"/>
              </a:rPr>
              <a:t>O </a:t>
            </a:r>
            <a:r>
              <a:rPr lang="pt-BR" dirty="0" smtClean="0">
                <a:latin typeface="Times LT Std" pitchFamily="18" charset="0"/>
              </a:rPr>
              <a:t>+ </a:t>
            </a:r>
            <a:r>
              <a:rPr lang="pt-BR" i="1" dirty="0">
                <a:latin typeface="Times LT Std" pitchFamily="18" charset="0"/>
              </a:rPr>
              <a:t>A</a:t>
            </a:r>
          </a:p>
          <a:p>
            <a:r>
              <a:rPr lang="en-IN" dirty="0"/>
              <a:t>and</a:t>
            </a:r>
          </a:p>
          <a:p>
            <a:r>
              <a:rPr lang="pt-BR" i="1" dirty="0" smtClean="0"/>
              <a:t>		</a:t>
            </a:r>
            <a:r>
              <a:rPr lang="pt-BR" i="1" dirty="0" smtClean="0">
                <a:latin typeface="Times LT Std" pitchFamily="18" charset="0"/>
              </a:rPr>
              <a:t>          A </a:t>
            </a:r>
            <a:r>
              <a:rPr lang="pt-BR" dirty="0" smtClean="0">
                <a:latin typeface="Times LT Std" pitchFamily="18" charset="0"/>
              </a:rPr>
              <a:t>− </a:t>
            </a:r>
            <a:r>
              <a:rPr lang="pt-BR" i="1" dirty="0">
                <a:latin typeface="Times LT Std" pitchFamily="18" charset="0"/>
              </a:rPr>
              <a:t>A </a:t>
            </a:r>
            <a:r>
              <a:rPr lang="pt-BR" dirty="0" smtClean="0">
                <a:latin typeface="Times LT Std" pitchFamily="18" charset="0"/>
              </a:rPr>
              <a:t>= </a:t>
            </a:r>
            <a:r>
              <a:rPr lang="pt-BR" i="1" dirty="0">
                <a:latin typeface="Times LT Std" pitchFamily="18" charset="0"/>
              </a:rPr>
              <a:t>O </a:t>
            </a:r>
            <a:r>
              <a:rPr lang="pt-BR" dirty="0" smtClean="0">
                <a:latin typeface="Times LT Std" pitchFamily="18" charset="0"/>
              </a:rPr>
              <a:t>= −</a:t>
            </a:r>
            <a:r>
              <a:rPr lang="pt-BR" i="1" dirty="0" smtClean="0">
                <a:latin typeface="Times LT Std" pitchFamily="18" charset="0"/>
              </a:rPr>
              <a:t>A </a:t>
            </a:r>
            <a:r>
              <a:rPr lang="pt-BR" dirty="0" smtClean="0">
                <a:latin typeface="Times LT Std" pitchFamily="18" charset="0"/>
              </a:rPr>
              <a:t>+ </a:t>
            </a:r>
            <a:r>
              <a:rPr lang="pt-BR" i="1" dirty="0">
                <a:latin typeface="Times LT Std" pitchFamily="18" charset="0"/>
              </a:rPr>
              <a:t>A</a:t>
            </a:r>
            <a:endParaRPr lang="en-IN" dirty="0" smtClean="0">
              <a:latin typeface="Times LT St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3105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dirty="0" smtClean="0">
                <a:solidFill>
                  <a:srgbClr val="0D98C3"/>
                </a:solidFill>
              </a:rPr>
              <a:t>Matrix Multiplication</a:t>
            </a:r>
            <a:endParaRPr lang="en-IN" dirty="0">
              <a:solidFill>
                <a:srgbClr val="0D98C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0019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5" y="192024"/>
            <a:ext cx="8582670" cy="1143000"/>
          </a:xfrm>
        </p:spPr>
        <p:txBody>
          <a:bodyPr>
            <a:noAutofit/>
          </a:bodyPr>
          <a:lstStyle/>
          <a:p>
            <a:r>
              <a:rPr lang="en-IN" dirty="0"/>
              <a:t>Matrix </a:t>
            </a:r>
            <a:r>
              <a:rPr lang="en-IN" dirty="0" smtClean="0"/>
              <a:t>Multiplication </a:t>
            </a:r>
            <a:r>
              <a:rPr lang="en-US" altLang="en-US" dirty="0" smtClean="0"/>
              <a:t>(1 of 6)</a:t>
            </a:r>
            <a:endParaRPr lang="en-IN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57200" y="1444753"/>
            <a:ext cx="8296835" cy="4219067"/>
          </a:xfrm>
        </p:spPr>
        <p:txBody>
          <a:bodyPr/>
          <a:lstStyle/>
          <a:p>
            <a:r>
              <a:rPr lang="en-IN" b="1" dirty="0" smtClean="0">
                <a:solidFill>
                  <a:srgbClr val="0D98C3"/>
                </a:solidFill>
              </a:rPr>
              <a:t>Definition</a:t>
            </a:r>
          </a:p>
          <a:p>
            <a:r>
              <a:rPr lang="en-IN" dirty="0"/>
              <a:t>If </a:t>
            </a:r>
            <a:r>
              <a:rPr lang="en-IN" i="1" dirty="0"/>
              <a:t>A </a:t>
            </a:r>
            <a:r>
              <a:rPr lang="en-IN" dirty="0"/>
              <a:t>is an </a:t>
            </a:r>
            <a:r>
              <a:rPr lang="en-IN" i="1" dirty="0">
                <a:latin typeface="Times LT Std" pitchFamily="18" charset="0"/>
              </a:rPr>
              <a:t>m </a:t>
            </a:r>
            <a:r>
              <a:rPr lang="en-IN" dirty="0" smtClean="0">
                <a:latin typeface="Times LT Std" pitchFamily="18" charset="0"/>
              </a:rPr>
              <a:t>× </a:t>
            </a:r>
            <a:r>
              <a:rPr lang="en-IN" i="1" dirty="0">
                <a:latin typeface="Times LT Std" pitchFamily="18" charset="0"/>
              </a:rPr>
              <a:t>n </a:t>
            </a:r>
            <a:r>
              <a:rPr lang="en-IN" dirty="0"/>
              <a:t>matrix and </a:t>
            </a:r>
            <a:r>
              <a:rPr lang="en-IN" i="1" dirty="0"/>
              <a:t>B </a:t>
            </a:r>
            <a:r>
              <a:rPr lang="en-IN" dirty="0"/>
              <a:t>is an </a:t>
            </a:r>
            <a:r>
              <a:rPr lang="en-IN" i="1" dirty="0">
                <a:latin typeface="Times LT Std" pitchFamily="18" charset="0"/>
              </a:rPr>
              <a:t>n </a:t>
            </a:r>
            <a:r>
              <a:rPr lang="en-IN" dirty="0" smtClean="0">
                <a:latin typeface="Times LT Std" pitchFamily="18" charset="0"/>
              </a:rPr>
              <a:t>× </a:t>
            </a:r>
            <a:r>
              <a:rPr lang="en-IN" i="1" dirty="0">
                <a:latin typeface="Times LT Std" pitchFamily="18" charset="0"/>
              </a:rPr>
              <a:t>r </a:t>
            </a:r>
            <a:r>
              <a:rPr lang="en-IN" dirty="0"/>
              <a:t>matrix, then </a:t>
            </a:r>
            <a:r>
              <a:rPr lang="en-IN" dirty="0" smtClean="0"/>
              <a:t>the </a:t>
            </a:r>
            <a:r>
              <a:rPr lang="en-IN" b="1" i="1" dirty="0" smtClean="0"/>
              <a:t>product </a:t>
            </a:r>
            <a:r>
              <a:rPr lang="en-IN" i="1" dirty="0">
                <a:latin typeface="Times LT Std" pitchFamily="18" charset="0"/>
              </a:rPr>
              <a:t>C </a:t>
            </a:r>
            <a:r>
              <a:rPr lang="en-IN" dirty="0">
                <a:latin typeface="Times LT Std" pitchFamily="18" charset="0"/>
              </a:rPr>
              <a:t>=</a:t>
            </a:r>
            <a:r>
              <a:rPr lang="en-IN" i="1" dirty="0">
                <a:latin typeface="Times LT Std" pitchFamily="18" charset="0"/>
              </a:rPr>
              <a:t> AB</a:t>
            </a:r>
            <a:r>
              <a:rPr lang="en-IN" i="1" dirty="0"/>
              <a:t> </a:t>
            </a:r>
            <a:r>
              <a:rPr lang="en-IN" dirty="0"/>
              <a:t>is an </a:t>
            </a:r>
            <a:r>
              <a:rPr lang="en-IN" i="1" dirty="0">
                <a:latin typeface="Times LT Std" pitchFamily="18" charset="0"/>
              </a:rPr>
              <a:t>m </a:t>
            </a:r>
            <a:r>
              <a:rPr lang="en-IN" dirty="0" smtClean="0">
                <a:latin typeface="Times LT Std" pitchFamily="18" charset="0"/>
              </a:rPr>
              <a:t>× </a:t>
            </a:r>
            <a:r>
              <a:rPr lang="en-IN" i="1" dirty="0">
                <a:latin typeface="Times LT Std" pitchFamily="18" charset="0"/>
              </a:rPr>
              <a:t>r </a:t>
            </a:r>
            <a:r>
              <a:rPr lang="en-IN" dirty="0"/>
              <a:t>matrix. The (</a:t>
            </a:r>
            <a:r>
              <a:rPr lang="en-IN" i="1" dirty="0" err="1"/>
              <a:t>i</a:t>
            </a:r>
            <a:r>
              <a:rPr lang="en-IN" dirty="0"/>
              <a:t>, </a:t>
            </a:r>
            <a:r>
              <a:rPr lang="en-IN" i="1" dirty="0"/>
              <a:t>j</a:t>
            </a:r>
            <a:r>
              <a:rPr lang="en-IN" dirty="0"/>
              <a:t>) entry of </a:t>
            </a:r>
            <a:r>
              <a:rPr lang="en-IN" dirty="0" smtClean="0"/>
              <a:t>the product </a:t>
            </a:r>
            <a:r>
              <a:rPr lang="en-IN" dirty="0"/>
              <a:t>is computed </a:t>
            </a:r>
            <a:r>
              <a:rPr lang="en-IN" dirty="0" smtClean="0"/>
              <a:t>as follows:</a:t>
            </a:r>
          </a:p>
          <a:p>
            <a:r>
              <a:rPr lang="it-IT" i="1" dirty="0" smtClean="0"/>
              <a:t>		</a:t>
            </a:r>
            <a:r>
              <a:rPr lang="it-IT" i="1" dirty="0" smtClean="0">
                <a:latin typeface="Times LT Std" pitchFamily="18" charset="0"/>
              </a:rPr>
              <a:t>c</a:t>
            </a:r>
            <a:r>
              <a:rPr lang="it-IT" i="1" baseline="-25000" dirty="0" smtClean="0">
                <a:latin typeface="Times LT Std" pitchFamily="18" charset="0"/>
              </a:rPr>
              <a:t>ij</a:t>
            </a:r>
            <a:r>
              <a:rPr lang="it-IT" i="1" dirty="0" smtClean="0">
                <a:latin typeface="Times LT Std" pitchFamily="18" charset="0"/>
              </a:rPr>
              <a:t> </a:t>
            </a:r>
            <a:r>
              <a:rPr lang="it-IT" dirty="0" smtClean="0">
                <a:latin typeface="Times LT Std" pitchFamily="18" charset="0"/>
              </a:rPr>
              <a:t>= </a:t>
            </a:r>
            <a:r>
              <a:rPr lang="it-IT" i="1" dirty="0">
                <a:latin typeface="Times LT Std" pitchFamily="18" charset="0"/>
              </a:rPr>
              <a:t>a</a:t>
            </a:r>
            <a:r>
              <a:rPr lang="it-IT" i="1" baseline="-25000" dirty="0">
                <a:latin typeface="Times LT Std" pitchFamily="18" charset="0"/>
              </a:rPr>
              <a:t>i</a:t>
            </a:r>
            <a:r>
              <a:rPr lang="it-IT" baseline="-25000" dirty="0">
                <a:latin typeface="Times LT Std" pitchFamily="18" charset="0"/>
              </a:rPr>
              <a:t>1</a:t>
            </a:r>
            <a:r>
              <a:rPr lang="it-IT" i="1" dirty="0">
                <a:latin typeface="Times LT Std" pitchFamily="18" charset="0"/>
              </a:rPr>
              <a:t>b</a:t>
            </a:r>
            <a:r>
              <a:rPr lang="it-IT" baseline="-25000" dirty="0">
                <a:latin typeface="Times LT Std" pitchFamily="18" charset="0"/>
              </a:rPr>
              <a:t>1</a:t>
            </a:r>
            <a:r>
              <a:rPr lang="it-IT" i="1" baseline="-25000" dirty="0">
                <a:latin typeface="Times LT Std" pitchFamily="18" charset="0"/>
              </a:rPr>
              <a:t>j</a:t>
            </a:r>
            <a:r>
              <a:rPr lang="it-IT" i="1" dirty="0">
                <a:latin typeface="Times LT Std" pitchFamily="18" charset="0"/>
              </a:rPr>
              <a:t> </a:t>
            </a:r>
            <a:r>
              <a:rPr lang="it-IT" dirty="0" smtClean="0">
                <a:latin typeface="Times LT Std" pitchFamily="18" charset="0"/>
              </a:rPr>
              <a:t>+ </a:t>
            </a:r>
            <a:r>
              <a:rPr lang="it-IT" i="1" dirty="0">
                <a:latin typeface="Times LT Std" pitchFamily="18" charset="0"/>
              </a:rPr>
              <a:t>a</a:t>
            </a:r>
            <a:r>
              <a:rPr lang="it-IT" i="1" baseline="-25000" dirty="0">
                <a:latin typeface="Times LT Std" pitchFamily="18" charset="0"/>
              </a:rPr>
              <a:t>i</a:t>
            </a:r>
            <a:r>
              <a:rPr lang="it-IT" baseline="-25000" dirty="0">
                <a:latin typeface="Times LT Std" pitchFamily="18" charset="0"/>
              </a:rPr>
              <a:t>2</a:t>
            </a:r>
            <a:r>
              <a:rPr lang="it-IT" i="1" dirty="0">
                <a:latin typeface="Times LT Std" pitchFamily="18" charset="0"/>
              </a:rPr>
              <a:t>b</a:t>
            </a:r>
            <a:r>
              <a:rPr lang="it-IT" baseline="-25000" dirty="0">
                <a:latin typeface="Times LT Std" pitchFamily="18" charset="0"/>
              </a:rPr>
              <a:t>2</a:t>
            </a:r>
            <a:r>
              <a:rPr lang="it-IT" i="1" baseline="-25000" dirty="0">
                <a:latin typeface="Times LT Std" pitchFamily="18" charset="0"/>
              </a:rPr>
              <a:t>j</a:t>
            </a:r>
            <a:r>
              <a:rPr lang="it-IT" i="1" dirty="0">
                <a:latin typeface="Times LT Std" pitchFamily="18" charset="0"/>
              </a:rPr>
              <a:t> </a:t>
            </a:r>
            <a:r>
              <a:rPr lang="it-IT" dirty="0">
                <a:latin typeface="Times LT Std" pitchFamily="18" charset="0"/>
              </a:rPr>
              <a:t>+ ... </a:t>
            </a:r>
            <a:r>
              <a:rPr lang="it-IT" dirty="0" smtClean="0">
                <a:latin typeface="Times LT Std" pitchFamily="18" charset="0"/>
              </a:rPr>
              <a:t>+ </a:t>
            </a:r>
            <a:r>
              <a:rPr lang="it-IT" i="1" dirty="0" smtClean="0">
                <a:latin typeface="Times LT Std" pitchFamily="18" charset="0"/>
              </a:rPr>
              <a:t>a</a:t>
            </a:r>
            <a:r>
              <a:rPr lang="it-IT" i="1" baseline="-25000" dirty="0" smtClean="0">
                <a:latin typeface="Times LT Std" pitchFamily="18" charset="0"/>
              </a:rPr>
              <a:t>in</a:t>
            </a:r>
            <a:r>
              <a:rPr lang="it-IT" i="1" dirty="0" smtClean="0">
                <a:latin typeface="Times LT Std" pitchFamily="18" charset="0"/>
              </a:rPr>
              <a:t>b</a:t>
            </a:r>
            <a:r>
              <a:rPr lang="it-IT" i="1" baseline="-25000" dirty="0" smtClean="0">
                <a:latin typeface="Times LT Std" pitchFamily="18" charset="0"/>
              </a:rPr>
              <a:t>nj</a:t>
            </a:r>
          </a:p>
          <a:p>
            <a:endParaRPr lang="en-IN" baseline="-25000" dirty="0">
              <a:latin typeface="Times LT Std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N" dirty="0" smtClean="0"/>
              <a:t>Notice that </a:t>
            </a:r>
            <a:r>
              <a:rPr lang="en-IN" i="1" dirty="0" smtClean="0"/>
              <a:t>A </a:t>
            </a:r>
            <a:r>
              <a:rPr lang="en-IN" dirty="0" smtClean="0"/>
              <a:t>and </a:t>
            </a:r>
            <a:r>
              <a:rPr lang="en-IN" i="1" dirty="0" smtClean="0"/>
              <a:t>B </a:t>
            </a:r>
            <a:r>
              <a:rPr lang="en-IN" dirty="0" smtClean="0"/>
              <a:t>need not be the same size. However, the number of </a:t>
            </a:r>
            <a:r>
              <a:rPr lang="en-IN" i="1" dirty="0" smtClean="0"/>
              <a:t>columns </a:t>
            </a:r>
            <a:r>
              <a:rPr lang="en-IN" dirty="0" smtClean="0"/>
              <a:t>of </a:t>
            </a:r>
            <a:r>
              <a:rPr lang="en-IN" i="1" dirty="0" smtClean="0"/>
              <a:t>A </a:t>
            </a:r>
            <a:r>
              <a:rPr lang="en-IN" dirty="0" smtClean="0"/>
              <a:t>must be the same as the number of </a:t>
            </a:r>
            <a:r>
              <a:rPr lang="en-IN" i="1" dirty="0" smtClean="0"/>
              <a:t>rows </a:t>
            </a:r>
            <a:r>
              <a:rPr lang="en-IN" dirty="0" smtClean="0"/>
              <a:t>of </a:t>
            </a:r>
            <a:r>
              <a:rPr lang="en-IN" i="1" dirty="0" smtClean="0"/>
              <a:t>B</a:t>
            </a:r>
            <a:r>
              <a:rPr lang="en-IN" dirty="0" smtClean="0"/>
              <a:t>. </a:t>
            </a:r>
            <a:endParaRPr lang="en-US" altLang="en-US" b="1" dirty="0">
              <a:solidFill>
                <a:srgbClr val="00AE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2888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5" y="192024"/>
            <a:ext cx="8582670" cy="1143000"/>
          </a:xfrm>
        </p:spPr>
        <p:txBody>
          <a:bodyPr>
            <a:noAutofit/>
          </a:bodyPr>
          <a:lstStyle/>
          <a:p>
            <a:r>
              <a:rPr lang="en-IN" dirty="0"/>
              <a:t>Matrix </a:t>
            </a:r>
            <a:r>
              <a:rPr lang="en-IN" dirty="0" smtClean="0"/>
              <a:t>Multiplication </a:t>
            </a:r>
            <a:r>
              <a:rPr lang="en-US" altLang="en-US" dirty="0" smtClean="0"/>
              <a:t>(2 </a:t>
            </a:r>
            <a:r>
              <a:rPr lang="en-US" altLang="en-US" dirty="0"/>
              <a:t>of 6)</a:t>
            </a:r>
            <a:endParaRPr lang="en-IN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57200" y="1444753"/>
            <a:ext cx="8296835" cy="4219067"/>
          </a:xfrm>
        </p:spPr>
        <p:txBody>
          <a:bodyPr/>
          <a:lstStyle/>
          <a:p>
            <a:r>
              <a:rPr lang="en-IN" dirty="0" smtClean="0"/>
              <a:t>The number </a:t>
            </a:r>
            <a:r>
              <a:rPr lang="en-IN" dirty="0"/>
              <a:t>of </a:t>
            </a:r>
            <a:r>
              <a:rPr lang="en-IN" i="1" dirty="0"/>
              <a:t>rows </a:t>
            </a:r>
            <a:r>
              <a:rPr lang="en-IN" dirty="0"/>
              <a:t>of </a:t>
            </a:r>
            <a:r>
              <a:rPr lang="en-IN" i="1" dirty="0"/>
              <a:t>AB </a:t>
            </a:r>
            <a:r>
              <a:rPr lang="en-IN" dirty="0"/>
              <a:t>is the same as the number of rows of </a:t>
            </a:r>
            <a:r>
              <a:rPr lang="en-IN" i="1" dirty="0"/>
              <a:t>A</a:t>
            </a:r>
            <a:r>
              <a:rPr lang="en-IN" dirty="0"/>
              <a:t>, while the number </a:t>
            </a:r>
            <a:r>
              <a:rPr lang="en-IN" dirty="0" smtClean="0"/>
              <a:t>of </a:t>
            </a:r>
            <a:r>
              <a:rPr lang="en-IN" i="1" dirty="0" smtClean="0"/>
              <a:t>columns </a:t>
            </a:r>
            <a:r>
              <a:rPr lang="en-IN" dirty="0"/>
              <a:t>of </a:t>
            </a:r>
            <a:r>
              <a:rPr lang="en-IN" i="1" dirty="0"/>
              <a:t>AB </a:t>
            </a:r>
            <a:r>
              <a:rPr lang="en-IN" dirty="0"/>
              <a:t>is the same as the number of columns of </a:t>
            </a:r>
            <a:r>
              <a:rPr lang="en-IN" i="1" dirty="0"/>
              <a:t>B</a:t>
            </a:r>
            <a:r>
              <a:rPr lang="en-IN" dirty="0"/>
              <a:t>, as shown below:</a:t>
            </a:r>
            <a:endParaRPr lang="en-US" altLang="en-US" b="1" dirty="0">
              <a:solidFill>
                <a:srgbClr val="00AEEF"/>
              </a:solidFill>
            </a:endParaRPr>
          </a:p>
        </p:txBody>
      </p:sp>
      <p:pic>
        <p:nvPicPr>
          <p:cNvPr id="7" name="Picture 2"/>
          <p:cNvPicPr>
            <a:picLocks noGrp="1" noChangeAspect="1" noChangeArrowheads="1"/>
          </p:cNvPicPr>
          <p:nvPr>
            <p:ph type="pic" sz="quarter" idx="3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921826" y="2676331"/>
            <a:ext cx="3286125" cy="24974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70852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5" y="192024"/>
            <a:ext cx="8582670" cy="1143000"/>
          </a:xfrm>
        </p:spPr>
        <p:txBody>
          <a:bodyPr>
            <a:noAutofit/>
          </a:bodyPr>
          <a:lstStyle/>
          <a:p>
            <a:r>
              <a:rPr lang="en-IN" dirty="0"/>
              <a:t>Matrix </a:t>
            </a:r>
            <a:r>
              <a:rPr lang="en-IN" dirty="0" smtClean="0"/>
              <a:t>Multiplication </a:t>
            </a:r>
            <a:r>
              <a:rPr lang="en-US" altLang="en-US" dirty="0" smtClean="0"/>
              <a:t>(3 of 6)</a:t>
            </a:r>
            <a:endParaRPr lang="en-IN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57200" y="1444753"/>
            <a:ext cx="8296835" cy="790447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IN" dirty="0"/>
              <a:t>T</a:t>
            </a:r>
            <a:r>
              <a:rPr lang="en-IN" dirty="0" smtClean="0"/>
              <a:t>he </a:t>
            </a:r>
            <a:r>
              <a:rPr lang="en-IN" dirty="0"/>
              <a:t>(</a:t>
            </a:r>
            <a:r>
              <a:rPr lang="en-IN" i="1" dirty="0" err="1"/>
              <a:t>i</a:t>
            </a:r>
            <a:r>
              <a:rPr lang="en-IN" dirty="0"/>
              <a:t>, </a:t>
            </a:r>
            <a:r>
              <a:rPr lang="en-IN" i="1" dirty="0"/>
              <a:t>j</a:t>
            </a:r>
            <a:r>
              <a:rPr lang="en-IN" dirty="0"/>
              <a:t>) entry of the matrix </a:t>
            </a:r>
            <a:r>
              <a:rPr lang="en-IN" i="1" dirty="0"/>
              <a:t>AB </a:t>
            </a:r>
            <a:r>
              <a:rPr lang="en-IN" dirty="0"/>
              <a:t>is the dot product of the </a:t>
            </a:r>
            <a:r>
              <a:rPr lang="en-IN" i="1" dirty="0" err="1"/>
              <a:t>i</a:t>
            </a:r>
            <a:r>
              <a:rPr lang="en-IN" dirty="0" err="1"/>
              <a:t>th</a:t>
            </a:r>
            <a:r>
              <a:rPr lang="en-IN" dirty="0"/>
              <a:t> row of </a:t>
            </a:r>
            <a:r>
              <a:rPr lang="en-IN" i="1" dirty="0" smtClean="0"/>
              <a:t>A </a:t>
            </a:r>
            <a:r>
              <a:rPr lang="en-IN" dirty="0" smtClean="0"/>
              <a:t>and </a:t>
            </a:r>
            <a:r>
              <a:rPr lang="en-IN" dirty="0"/>
              <a:t>the </a:t>
            </a:r>
            <a:r>
              <a:rPr lang="en-IN" i="1" dirty="0" err="1"/>
              <a:t>j</a:t>
            </a:r>
            <a:r>
              <a:rPr lang="en-IN" dirty="0" err="1"/>
              <a:t>th</a:t>
            </a:r>
            <a:r>
              <a:rPr lang="en-IN" dirty="0"/>
              <a:t> column of </a:t>
            </a:r>
            <a:r>
              <a:rPr lang="en-IN" i="1" dirty="0"/>
              <a:t>B</a:t>
            </a:r>
            <a:r>
              <a:rPr lang="en-IN" dirty="0"/>
              <a:t>:</a:t>
            </a:r>
            <a:endParaRPr lang="en-US" altLang="en-US" b="1" dirty="0">
              <a:solidFill>
                <a:srgbClr val="00AEEF"/>
              </a:solidFill>
            </a:endParaRPr>
          </a:p>
        </p:txBody>
      </p:sp>
      <p:pic>
        <p:nvPicPr>
          <p:cNvPr id="7" name="Picture 2"/>
          <p:cNvPicPr>
            <a:picLocks noGrp="1" noChangeAspect="1" noChangeArrowheads="1"/>
          </p:cNvPicPr>
          <p:nvPr>
            <p:ph type="pic" sz="quarter" idx="3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01026" y="2589188"/>
            <a:ext cx="6215063" cy="212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39534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5" y="192024"/>
            <a:ext cx="8582670" cy="1143000"/>
          </a:xfrm>
        </p:spPr>
        <p:txBody>
          <a:bodyPr>
            <a:noAutofit/>
          </a:bodyPr>
          <a:lstStyle/>
          <a:p>
            <a:r>
              <a:rPr lang="en-IN" dirty="0"/>
              <a:t>Matrix </a:t>
            </a:r>
            <a:r>
              <a:rPr lang="en-IN" dirty="0" smtClean="0"/>
              <a:t>Multiplication </a:t>
            </a:r>
            <a:r>
              <a:rPr lang="en-US" altLang="en-US" dirty="0" smtClean="0"/>
              <a:t>(4 of 6)</a:t>
            </a:r>
            <a:endParaRPr lang="en-IN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57200" y="1444753"/>
            <a:ext cx="8296835" cy="2644647"/>
          </a:xfrm>
        </p:spPr>
        <p:txBody>
          <a:bodyPr/>
          <a:lstStyle/>
          <a:p>
            <a:r>
              <a:rPr lang="en-IN" dirty="0"/>
              <a:t>Notice that, in the expression </a:t>
            </a:r>
            <a:r>
              <a:rPr lang="it-IT" i="1" dirty="0">
                <a:latin typeface="Times LT Std" pitchFamily="18" charset="0"/>
              </a:rPr>
              <a:t>c</a:t>
            </a:r>
            <a:r>
              <a:rPr lang="it-IT" i="1" baseline="-25000" dirty="0">
                <a:latin typeface="Times LT Std" pitchFamily="18" charset="0"/>
              </a:rPr>
              <a:t>ij</a:t>
            </a:r>
            <a:r>
              <a:rPr lang="it-IT" i="1" dirty="0">
                <a:latin typeface="Times LT Std" pitchFamily="18" charset="0"/>
              </a:rPr>
              <a:t> </a:t>
            </a:r>
            <a:r>
              <a:rPr lang="it-IT" dirty="0">
                <a:latin typeface="Times LT Std" pitchFamily="18" charset="0"/>
              </a:rPr>
              <a:t>= </a:t>
            </a:r>
            <a:r>
              <a:rPr lang="it-IT" i="1" dirty="0">
                <a:latin typeface="Times LT Std" pitchFamily="18" charset="0"/>
              </a:rPr>
              <a:t>a</a:t>
            </a:r>
            <a:r>
              <a:rPr lang="it-IT" i="1" baseline="-25000" dirty="0">
                <a:latin typeface="Times LT Std" pitchFamily="18" charset="0"/>
              </a:rPr>
              <a:t>i</a:t>
            </a:r>
            <a:r>
              <a:rPr lang="it-IT" baseline="-25000" dirty="0">
                <a:latin typeface="Times LT Std" pitchFamily="18" charset="0"/>
              </a:rPr>
              <a:t>1</a:t>
            </a:r>
            <a:r>
              <a:rPr lang="it-IT" i="1" dirty="0">
                <a:latin typeface="Times LT Std" pitchFamily="18" charset="0"/>
              </a:rPr>
              <a:t>b</a:t>
            </a:r>
            <a:r>
              <a:rPr lang="it-IT" baseline="-25000" dirty="0">
                <a:latin typeface="Times LT Std" pitchFamily="18" charset="0"/>
              </a:rPr>
              <a:t>1</a:t>
            </a:r>
            <a:r>
              <a:rPr lang="it-IT" i="1" baseline="-25000" dirty="0">
                <a:latin typeface="Times LT Std" pitchFamily="18" charset="0"/>
              </a:rPr>
              <a:t>j</a:t>
            </a:r>
            <a:r>
              <a:rPr lang="it-IT" i="1" dirty="0">
                <a:latin typeface="Times LT Std" pitchFamily="18" charset="0"/>
              </a:rPr>
              <a:t> </a:t>
            </a:r>
            <a:r>
              <a:rPr lang="it-IT" dirty="0">
                <a:latin typeface="Times LT Std" pitchFamily="18" charset="0"/>
              </a:rPr>
              <a:t>+ </a:t>
            </a:r>
            <a:r>
              <a:rPr lang="it-IT" i="1" dirty="0">
                <a:latin typeface="Times LT Std" pitchFamily="18" charset="0"/>
              </a:rPr>
              <a:t>a</a:t>
            </a:r>
            <a:r>
              <a:rPr lang="it-IT" i="1" baseline="-25000" dirty="0">
                <a:latin typeface="Times LT Std" pitchFamily="18" charset="0"/>
              </a:rPr>
              <a:t>i</a:t>
            </a:r>
            <a:r>
              <a:rPr lang="it-IT" baseline="-25000" dirty="0">
                <a:latin typeface="Times LT Std" pitchFamily="18" charset="0"/>
              </a:rPr>
              <a:t>2</a:t>
            </a:r>
            <a:r>
              <a:rPr lang="it-IT" i="1" dirty="0">
                <a:latin typeface="Times LT Std" pitchFamily="18" charset="0"/>
              </a:rPr>
              <a:t>b</a:t>
            </a:r>
            <a:r>
              <a:rPr lang="it-IT" baseline="-25000" dirty="0">
                <a:latin typeface="Times LT Std" pitchFamily="18" charset="0"/>
              </a:rPr>
              <a:t>2</a:t>
            </a:r>
            <a:r>
              <a:rPr lang="it-IT" i="1" baseline="-25000" dirty="0">
                <a:latin typeface="Times LT Std" pitchFamily="18" charset="0"/>
              </a:rPr>
              <a:t>j</a:t>
            </a:r>
            <a:r>
              <a:rPr lang="it-IT" i="1" dirty="0">
                <a:latin typeface="Times LT Std" pitchFamily="18" charset="0"/>
              </a:rPr>
              <a:t> </a:t>
            </a:r>
            <a:r>
              <a:rPr lang="it-IT" dirty="0">
                <a:latin typeface="Times LT Std" pitchFamily="18" charset="0"/>
              </a:rPr>
              <a:t>+ ... + </a:t>
            </a:r>
            <a:r>
              <a:rPr lang="it-IT" i="1" dirty="0">
                <a:latin typeface="Times LT Std" pitchFamily="18" charset="0"/>
              </a:rPr>
              <a:t>a</a:t>
            </a:r>
            <a:r>
              <a:rPr lang="it-IT" i="1" baseline="-25000" dirty="0">
                <a:latin typeface="Times LT Std" pitchFamily="18" charset="0"/>
              </a:rPr>
              <a:t>in</a:t>
            </a:r>
            <a:r>
              <a:rPr lang="it-IT" i="1" dirty="0">
                <a:latin typeface="Times LT Std" pitchFamily="18" charset="0"/>
              </a:rPr>
              <a:t>b</a:t>
            </a:r>
            <a:r>
              <a:rPr lang="it-IT" i="1" baseline="-25000" dirty="0">
                <a:latin typeface="Times LT Std" pitchFamily="18" charset="0"/>
              </a:rPr>
              <a:t>nj</a:t>
            </a:r>
            <a:r>
              <a:rPr lang="en-IN" dirty="0"/>
              <a:t>, the “outer subscripts” on each </a:t>
            </a:r>
            <a:r>
              <a:rPr lang="en-IN" i="1" dirty="0"/>
              <a:t>ab </a:t>
            </a:r>
            <a:r>
              <a:rPr lang="en-IN" dirty="0"/>
              <a:t>term in the sum </a:t>
            </a:r>
            <a:r>
              <a:rPr lang="en-IN" dirty="0" smtClean="0"/>
              <a:t>are </a:t>
            </a:r>
            <a:r>
              <a:rPr lang="en-IN" dirty="0"/>
              <a:t>always </a:t>
            </a:r>
            <a:r>
              <a:rPr lang="en-IN" i="1" dirty="0" err="1"/>
              <a:t>i</a:t>
            </a:r>
            <a:r>
              <a:rPr lang="en-IN" i="1" dirty="0"/>
              <a:t> </a:t>
            </a:r>
            <a:r>
              <a:rPr lang="en-IN" dirty="0"/>
              <a:t>and </a:t>
            </a:r>
            <a:r>
              <a:rPr lang="en-IN" i="1" dirty="0"/>
              <a:t>j </a:t>
            </a:r>
            <a:r>
              <a:rPr lang="en-IN" dirty="0"/>
              <a:t>whereas the “inner subscripts” </a:t>
            </a:r>
            <a:r>
              <a:rPr lang="en-IN" dirty="0" smtClean="0"/>
              <a:t>always agree </a:t>
            </a:r>
            <a:r>
              <a:rPr lang="en-IN" dirty="0"/>
              <a:t>and increase from 1 to </a:t>
            </a:r>
            <a:r>
              <a:rPr lang="en-IN" i="1" dirty="0"/>
              <a:t>n</a:t>
            </a:r>
            <a:r>
              <a:rPr lang="en-IN" dirty="0"/>
              <a:t>. We see this pattern clearly if we write </a:t>
            </a:r>
            <a:r>
              <a:rPr lang="en-IN" i="1" dirty="0" err="1"/>
              <a:t>c</a:t>
            </a:r>
            <a:r>
              <a:rPr lang="en-IN" i="1" baseline="-25000" dirty="0" err="1"/>
              <a:t>ij</a:t>
            </a:r>
            <a:r>
              <a:rPr lang="en-IN" i="1" baseline="-25000" dirty="0"/>
              <a:t> </a:t>
            </a:r>
            <a:r>
              <a:rPr lang="en-IN" dirty="0"/>
              <a:t>using </a:t>
            </a:r>
            <a:r>
              <a:rPr lang="en-IN" dirty="0" smtClean="0"/>
              <a:t>summation notation: </a:t>
            </a:r>
            <a:endParaRPr lang="en-US" altLang="en-US" b="1" dirty="0">
              <a:solidFill>
                <a:srgbClr val="00AEEF"/>
              </a:solidFill>
            </a:endParaRPr>
          </a:p>
          <a:p>
            <a:endParaRPr lang="en-US" altLang="en-US" b="1" dirty="0">
              <a:solidFill>
                <a:srgbClr val="00AEEF"/>
              </a:solidFill>
            </a:endParaRPr>
          </a:p>
        </p:txBody>
      </p:sp>
      <p:pic>
        <p:nvPicPr>
          <p:cNvPr id="11" name="Picture 2"/>
          <p:cNvPicPr>
            <a:picLocks noGrp="1" noChangeAspect="1" noChangeArrowheads="1"/>
          </p:cNvPicPr>
          <p:nvPr>
            <p:ph type="pic" sz="quarter" idx="3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36293" y="3490291"/>
            <a:ext cx="2331993" cy="10665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19985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dirty="0"/>
              <a:t>Example </a:t>
            </a:r>
            <a:r>
              <a:rPr lang="en-US" altLang="en-US" dirty="0" smtClean="0"/>
              <a:t>3.6 (1 of 3)</a:t>
            </a:r>
            <a:endParaRPr lang="en-IN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59472" y="1444753"/>
            <a:ext cx="8335962" cy="455300"/>
          </a:xfrm>
        </p:spPr>
        <p:txBody>
          <a:bodyPr/>
          <a:lstStyle/>
          <a:p>
            <a:r>
              <a:rPr lang="en-IN" dirty="0"/>
              <a:t>Compute </a:t>
            </a:r>
            <a:r>
              <a:rPr lang="en-IN" i="1" dirty="0"/>
              <a:t>AB </a:t>
            </a:r>
            <a:r>
              <a:rPr lang="en-IN" dirty="0"/>
              <a:t>if</a:t>
            </a:r>
            <a:endParaRPr lang="en-IN" dirty="0" smtClean="0"/>
          </a:p>
        </p:txBody>
      </p:sp>
      <p:pic>
        <p:nvPicPr>
          <p:cNvPr id="11" name="Picture 2"/>
          <p:cNvPicPr>
            <a:picLocks noGrp="1" noChangeAspect="1" noChangeArrowheads="1"/>
          </p:cNvPicPr>
          <p:nvPr>
            <p:ph type="pic" sz="quarter" idx="3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37237" y="1909556"/>
            <a:ext cx="7162800" cy="1166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59472" y="3313112"/>
            <a:ext cx="8430528" cy="2033588"/>
          </a:xfrm>
        </p:spPr>
        <p:txBody>
          <a:bodyPr/>
          <a:lstStyle/>
          <a:p>
            <a:r>
              <a:rPr lang="en-IN" dirty="0" smtClean="0">
                <a:solidFill>
                  <a:srgbClr val="0D98C3"/>
                </a:solidFill>
              </a:rPr>
              <a:t>Solution:</a:t>
            </a:r>
          </a:p>
          <a:p>
            <a:r>
              <a:rPr lang="en-IN" dirty="0"/>
              <a:t>Since </a:t>
            </a:r>
            <a:r>
              <a:rPr lang="en-IN" i="1" dirty="0"/>
              <a:t>A </a:t>
            </a:r>
            <a:r>
              <a:rPr lang="en-IN" dirty="0"/>
              <a:t>is </a:t>
            </a:r>
            <a:r>
              <a:rPr lang="en-IN" dirty="0">
                <a:latin typeface="Times LT Std" pitchFamily="18" charset="0"/>
              </a:rPr>
              <a:t>2 </a:t>
            </a:r>
            <a:r>
              <a:rPr lang="en-IN" dirty="0" smtClean="0">
                <a:latin typeface="Times LT Std" pitchFamily="18" charset="0"/>
              </a:rPr>
              <a:t>× </a:t>
            </a:r>
            <a:r>
              <a:rPr lang="en-IN" dirty="0">
                <a:latin typeface="Times LT Std" pitchFamily="18" charset="0"/>
              </a:rPr>
              <a:t>3 </a:t>
            </a:r>
            <a:r>
              <a:rPr lang="en-IN" dirty="0"/>
              <a:t>and </a:t>
            </a:r>
            <a:r>
              <a:rPr lang="en-IN" i="1" dirty="0"/>
              <a:t>B </a:t>
            </a:r>
            <a:r>
              <a:rPr lang="en-IN" dirty="0"/>
              <a:t>is </a:t>
            </a:r>
            <a:r>
              <a:rPr lang="en-IN" dirty="0">
                <a:latin typeface="Times LT Std" pitchFamily="18" charset="0"/>
              </a:rPr>
              <a:t>3 </a:t>
            </a:r>
            <a:r>
              <a:rPr lang="en-IN" dirty="0" smtClean="0">
                <a:latin typeface="Times LT Std" pitchFamily="18" charset="0"/>
              </a:rPr>
              <a:t>× </a:t>
            </a:r>
            <a:r>
              <a:rPr lang="en-IN" dirty="0">
                <a:latin typeface="Times LT Std" pitchFamily="18" charset="0"/>
              </a:rPr>
              <a:t>4</a:t>
            </a:r>
            <a:r>
              <a:rPr lang="en-IN" dirty="0"/>
              <a:t>, the product </a:t>
            </a:r>
            <a:r>
              <a:rPr lang="en-IN" i="1" dirty="0"/>
              <a:t>AB </a:t>
            </a:r>
            <a:r>
              <a:rPr lang="en-IN" dirty="0"/>
              <a:t>is defined and will be </a:t>
            </a:r>
            <a:r>
              <a:rPr lang="en-IN" dirty="0" smtClean="0"/>
              <a:t>a </a:t>
            </a:r>
            <a:r>
              <a:rPr lang="en-IN" dirty="0" smtClean="0">
                <a:latin typeface="Times LT Std" pitchFamily="18" charset="0"/>
              </a:rPr>
              <a:t>2 × </a:t>
            </a:r>
            <a:r>
              <a:rPr lang="en-IN" dirty="0">
                <a:latin typeface="Times LT Std" pitchFamily="18" charset="0"/>
              </a:rPr>
              <a:t>4 </a:t>
            </a:r>
            <a:r>
              <a:rPr lang="en-IN" dirty="0"/>
              <a:t>matrix. The first row of the product </a:t>
            </a:r>
            <a:r>
              <a:rPr lang="en-IN" i="1" dirty="0">
                <a:latin typeface="Times LT Std" pitchFamily="18" charset="0"/>
              </a:rPr>
              <a:t>C </a:t>
            </a:r>
            <a:r>
              <a:rPr lang="en-IN" dirty="0" smtClean="0">
                <a:latin typeface="Times LT Std" pitchFamily="18" charset="0"/>
              </a:rPr>
              <a:t>= </a:t>
            </a:r>
            <a:r>
              <a:rPr lang="en-IN" i="1" dirty="0">
                <a:latin typeface="Times LT Std" pitchFamily="18" charset="0"/>
              </a:rPr>
              <a:t>AB </a:t>
            </a:r>
            <a:r>
              <a:rPr lang="en-IN" dirty="0"/>
              <a:t>is computed by taking the </a:t>
            </a:r>
            <a:r>
              <a:rPr lang="en-IN" dirty="0" smtClean="0"/>
              <a:t>dot product </a:t>
            </a:r>
            <a:r>
              <a:rPr lang="en-IN" dirty="0"/>
              <a:t>of the first row of </a:t>
            </a:r>
            <a:r>
              <a:rPr lang="en-IN" i="1" dirty="0"/>
              <a:t>A </a:t>
            </a:r>
            <a:r>
              <a:rPr lang="en-IN" dirty="0"/>
              <a:t>with each of the columns of </a:t>
            </a:r>
            <a:r>
              <a:rPr lang="en-IN" i="1" dirty="0"/>
              <a:t>B </a:t>
            </a:r>
            <a:r>
              <a:rPr lang="en-IN" dirty="0"/>
              <a:t>in turn. </a:t>
            </a:r>
            <a:endParaRPr lang="en-IN" dirty="0">
              <a:solidFill>
                <a:srgbClr val="0D98C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2800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401" y="2968487"/>
            <a:ext cx="1577009" cy="781878"/>
          </a:xfrm>
        </p:spPr>
        <p:txBody>
          <a:bodyPr/>
          <a:lstStyle/>
          <a:p>
            <a:r>
              <a:rPr lang="en-US" dirty="0" smtClean="0"/>
              <a:t>3.1</a:t>
            </a:r>
            <a:endParaRPr lang="en-IN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4"/>
          </p:nvPr>
        </p:nvSpPr>
        <p:spPr>
          <a:xfrm>
            <a:off x="2080591" y="2968487"/>
            <a:ext cx="6585738" cy="790897"/>
          </a:xfrm>
        </p:spPr>
        <p:txBody>
          <a:bodyPr>
            <a:normAutofit lnSpcReduction="10000"/>
          </a:bodyPr>
          <a:lstStyle/>
          <a:p>
            <a:r>
              <a:rPr lang="en-IN" sz="4800" dirty="0" smtClean="0">
                <a:solidFill>
                  <a:srgbClr val="0D98C3"/>
                </a:solidFill>
              </a:rPr>
              <a:t>Matrix </a:t>
            </a:r>
            <a:r>
              <a:rPr lang="en-IN" sz="4800" dirty="0" smtClean="0">
                <a:solidFill>
                  <a:srgbClr val="0D98C3"/>
                </a:solidFill>
              </a:rPr>
              <a:t>Operations</a:t>
            </a:r>
            <a:endParaRPr lang="en-US" altLang="en-US" sz="4800" dirty="0">
              <a:solidFill>
                <a:srgbClr val="0D98C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4991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dirty="0"/>
              <a:t>Example </a:t>
            </a:r>
            <a:r>
              <a:rPr lang="en-US" altLang="en-US" dirty="0" smtClean="0"/>
              <a:t>3.6 (2 of 3)</a:t>
            </a:r>
            <a:endParaRPr lang="en-IN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59472" y="1444752"/>
            <a:ext cx="8335962" cy="5059079"/>
          </a:xfrm>
        </p:spPr>
        <p:txBody>
          <a:bodyPr/>
          <a:lstStyle/>
          <a:p>
            <a:r>
              <a:rPr lang="en-IN" dirty="0" smtClean="0"/>
              <a:t>Thus,</a:t>
            </a:r>
            <a:r>
              <a:rPr lang="en-IN" i="1" dirty="0" smtClean="0"/>
              <a:t>	</a:t>
            </a:r>
          </a:p>
          <a:p>
            <a:r>
              <a:rPr lang="en-IN" i="1" dirty="0">
                <a:latin typeface="Times LT Std" pitchFamily="18" charset="0"/>
              </a:rPr>
              <a:t>	</a:t>
            </a:r>
            <a:r>
              <a:rPr lang="en-IN" i="1" dirty="0" smtClean="0">
                <a:latin typeface="Times LT Std" pitchFamily="18" charset="0"/>
              </a:rPr>
              <a:t>	c</a:t>
            </a:r>
            <a:r>
              <a:rPr lang="en-IN" baseline="-25000" dirty="0" smtClean="0">
                <a:latin typeface="Times LT Std" pitchFamily="18" charset="0"/>
              </a:rPr>
              <a:t>11</a:t>
            </a:r>
            <a:r>
              <a:rPr lang="en-IN" dirty="0" smtClean="0">
                <a:latin typeface="Times LT Std" pitchFamily="18" charset="0"/>
              </a:rPr>
              <a:t> = 1(−4) + 3(5)   + (−1)(−1) = 12</a:t>
            </a:r>
          </a:p>
          <a:p>
            <a:r>
              <a:rPr lang="en-IN" i="1" dirty="0" smtClean="0">
                <a:latin typeface="Times LT Std" pitchFamily="18" charset="0"/>
              </a:rPr>
              <a:t>		c</a:t>
            </a:r>
            <a:r>
              <a:rPr lang="en-IN" baseline="-25000" dirty="0" smtClean="0">
                <a:latin typeface="Times LT Std" pitchFamily="18" charset="0"/>
              </a:rPr>
              <a:t>12</a:t>
            </a:r>
            <a:r>
              <a:rPr lang="en-IN" dirty="0" smtClean="0">
                <a:latin typeface="Times LT Std" pitchFamily="18" charset="0"/>
              </a:rPr>
              <a:t> = 1(0)   + 3(−2) + (−1)(2)   = −8</a:t>
            </a:r>
          </a:p>
          <a:p>
            <a:r>
              <a:rPr lang="en-IN" i="1" dirty="0" smtClean="0">
                <a:latin typeface="Times LT Std" pitchFamily="18" charset="0"/>
              </a:rPr>
              <a:t>		c</a:t>
            </a:r>
            <a:r>
              <a:rPr lang="en-IN" baseline="-25000" dirty="0" smtClean="0">
                <a:latin typeface="Times LT Std" pitchFamily="18" charset="0"/>
              </a:rPr>
              <a:t>13</a:t>
            </a:r>
            <a:r>
              <a:rPr lang="en-IN" dirty="0" smtClean="0">
                <a:latin typeface="Times LT Std" pitchFamily="18" charset="0"/>
              </a:rPr>
              <a:t> = 1(3)   + 3(−1) + (−1)(0)   = 0</a:t>
            </a:r>
          </a:p>
          <a:p>
            <a:r>
              <a:rPr lang="en-IN" i="1" dirty="0" smtClean="0">
                <a:latin typeface="Times LT Std" pitchFamily="18" charset="0"/>
              </a:rPr>
              <a:t>		c</a:t>
            </a:r>
            <a:r>
              <a:rPr lang="en-IN" baseline="-25000" dirty="0" smtClean="0">
                <a:latin typeface="Times LT Std" pitchFamily="18" charset="0"/>
              </a:rPr>
              <a:t>14</a:t>
            </a:r>
            <a:r>
              <a:rPr lang="en-IN" dirty="0" smtClean="0">
                <a:latin typeface="Times LT Std" pitchFamily="18" charset="0"/>
              </a:rPr>
              <a:t> = 1(−1) + 3(1)   + (−1)(6)   = −4</a:t>
            </a:r>
          </a:p>
          <a:p>
            <a:pPr lvl="8"/>
            <a:endParaRPr lang="en-IN" dirty="0" smtClean="0"/>
          </a:p>
          <a:p>
            <a:r>
              <a:rPr lang="en-IN" dirty="0" smtClean="0"/>
              <a:t>The second row of </a:t>
            </a:r>
            <a:r>
              <a:rPr lang="en-IN" i="1" dirty="0" smtClean="0"/>
              <a:t>C </a:t>
            </a:r>
            <a:r>
              <a:rPr lang="en-IN" dirty="0" smtClean="0"/>
              <a:t>is computed by taking the dot product of the second row of </a:t>
            </a:r>
            <a:r>
              <a:rPr lang="en-IN" i="1" dirty="0" smtClean="0"/>
              <a:t>A </a:t>
            </a:r>
            <a:r>
              <a:rPr lang="en-IN" dirty="0" smtClean="0"/>
              <a:t>with each of the columns of </a:t>
            </a:r>
            <a:r>
              <a:rPr lang="en-IN" i="1" dirty="0" smtClean="0"/>
              <a:t>B </a:t>
            </a:r>
            <a:r>
              <a:rPr lang="en-IN" dirty="0" smtClean="0"/>
              <a:t>in turn:</a:t>
            </a:r>
          </a:p>
          <a:p>
            <a:r>
              <a:rPr lang="en-IN" i="1" dirty="0" smtClean="0"/>
              <a:t>		</a:t>
            </a:r>
            <a:r>
              <a:rPr lang="en-IN" i="1" dirty="0" smtClean="0">
                <a:latin typeface="Times LT Std" pitchFamily="18" charset="0"/>
              </a:rPr>
              <a:t>c</a:t>
            </a:r>
            <a:r>
              <a:rPr lang="en-IN" baseline="-25000" dirty="0" smtClean="0">
                <a:latin typeface="Times LT Std" pitchFamily="18" charset="0"/>
              </a:rPr>
              <a:t>21</a:t>
            </a:r>
            <a:r>
              <a:rPr lang="en-IN" dirty="0" smtClean="0">
                <a:latin typeface="Times LT Std" pitchFamily="18" charset="0"/>
              </a:rPr>
              <a:t> = (−2)(−4) + (−1)(5) + (1)(− 1) = 2</a:t>
            </a:r>
          </a:p>
        </p:txBody>
      </p:sp>
    </p:spTree>
    <p:extLst>
      <p:ext uri="{BB962C8B-B14F-4D97-AF65-F5344CB8AC3E}">
        <p14:creationId xmlns:p14="http://schemas.microsoft.com/office/powerpoint/2010/main" val="1069019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dirty="0"/>
              <a:t>Example </a:t>
            </a:r>
            <a:r>
              <a:rPr lang="en-US" altLang="en-US" dirty="0" smtClean="0"/>
              <a:t>3.6 (3 of 3)</a:t>
            </a:r>
            <a:endParaRPr lang="en-IN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59472" y="1444752"/>
            <a:ext cx="8335962" cy="2263647"/>
          </a:xfrm>
        </p:spPr>
        <p:txBody>
          <a:bodyPr/>
          <a:lstStyle/>
          <a:p>
            <a:r>
              <a:rPr lang="en-IN" i="1" dirty="0" smtClean="0"/>
              <a:t>		</a:t>
            </a:r>
            <a:r>
              <a:rPr lang="en-IN" i="1" dirty="0" smtClean="0">
                <a:latin typeface="Times LT Std" pitchFamily="18" charset="0"/>
              </a:rPr>
              <a:t>c</a:t>
            </a:r>
            <a:r>
              <a:rPr lang="en-IN" baseline="-25000" dirty="0" smtClean="0">
                <a:latin typeface="Times LT Std" pitchFamily="18" charset="0"/>
              </a:rPr>
              <a:t>22</a:t>
            </a:r>
            <a:r>
              <a:rPr lang="en-IN" dirty="0" smtClean="0">
                <a:latin typeface="Times LT Std" pitchFamily="18" charset="0"/>
              </a:rPr>
              <a:t> = (−2</a:t>
            </a:r>
            <a:r>
              <a:rPr lang="en-IN" dirty="0">
                <a:latin typeface="Times LT Std" pitchFamily="18" charset="0"/>
              </a:rPr>
              <a:t>)(0) </a:t>
            </a:r>
            <a:r>
              <a:rPr lang="en-IN" dirty="0" smtClean="0">
                <a:latin typeface="Times LT Std" pitchFamily="18" charset="0"/>
              </a:rPr>
              <a:t>+ (−1)(−2</a:t>
            </a:r>
            <a:r>
              <a:rPr lang="en-IN" dirty="0">
                <a:latin typeface="Times LT Std" pitchFamily="18" charset="0"/>
              </a:rPr>
              <a:t>) </a:t>
            </a:r>
            <a:r>
              <a:rPr lang="en-IN" dirty="0" smtClean="0">
                <a:latin typeface="Times LT Std" pitchFamily="18" charset="0"/>
              </a:rPr>
              <a:t>+ </a:t>
            </a:r>
            <a:r>
              <a:rPr lang="en-IN" dirty="0">
                <a:latin typeface="Times LT Std" pitchFamily="18" charset="0"/>
              </a:rPr>
              <a:t>(1)(2) </a:t>
            </a:r>
            <a:r>
              <a:rPr lang="en-IN" dirty="0" smtClean="0">
                <a:latin typeface="Times LT Std" pitchFamily="18" charset="0"/>
              </a:rPr>
              <a:t>= </a:t>
            </a:r>
            <a:r>
              <a:rPr lang="en-IN" dirty="0">
                <a:latin typeface="Times LT Std" pitchFamily="18" charset="0"/>
              </a:rPr>
              <a:t>4</a:t>
            </a:r>
          </a:p>
          <a:p>
            <a:r>
              <a:rPr lang="en-IN" i="1" dirty="0" smtClean="0">
                <a:latin typeface="Times LT Std" pitchFamily="18" charset="0"/>
              </a:rPr>
              <a:t>		c</a:t>
            </a:r>
            <a:r>
              <a:rPr lang="en-IN" baseline="-25000" dirty="0" smtClean="0">
                <a:latin typeface="Times LT Std" pitchFamily="18" charset="0"/>
              </a:rPr>
              <a:t>23</a:t>
            </a:r>
            <a:r>
              <a:rPr lang="en-IN" dirty="0" smtClean="0">
                <a:latin typeface="Times LT Std" pitchFamily="18" charset="0"/>
              </a:rPr>
              <a:t> = (−2</a:t>
            </a:r>
            <a:r>
              <a:rPr lang="en-IN" dirty="0">
                <a:latin typeface="Times LT Std" pitchFamily="18" charset="0"/>
              </a:rPr>
              <a:t>)(3) </a:t>
            </a:r>
            <a:r>
              <a:rPr lang="en-IN" dirty="0" smtClean="0">
                <a:latin typeface="Times LT Std" pitchFamily="18" charset="0"/>
              </a:rPr>
              <a:t>+ (−1)(−1</a:t>
            </a:r>
            <a:r>
              <a:rPr lang="en-IN" dirty="0">
                <a:latin typeface="Times LT Std" pitchFamily="18" charset="0"/>
              </a:rPr>
              <a:t>) </a:t>
            </a:r>
            <a:r>
              <a:rPr lang="en-IN" dirty="0" smtClean="0">
                <a:latin typeface="Times LT Std" pitchFamily="18" charset="0"/>
              </a:rPr>
              <a:t>+ </a:t>
            </a:r>
            <a:r>
              <a:rPr lang="en-IN" dirty="0">
                <a:latin typeface="Times LT Std" pitchFamily="18" charset="0"/>
              </a:rPr>
              <a:t>(1)(0) </a:t>
            </a:r>
            <a:r>
              <a:rPr lang="en-IN" dirty="0" smtClean="0">
                <a:latin typeface="Times LT Std" pitchFamily="18" charset="0"/>
              </a:rPr>
              <a:t>= −5</a:t>
            </a:r>
            <a:endParaRPr lang="en-IN" dirty="0">
              <a:latin typeface="Times LT Std" pitchFamily="18" charset="0"/>
            </a:endParaRPr>
          </a:p>
          <a:p>
            <a:r>
              <a:rPr lang="en-IN" i="1" dirty="0" smtClean="0">
                <a:latin typeface="Times LT Std" pitchFamily="18" charset="0"/>
              </a:rPr>
              <a:t>		c</a:t>
            </a:r>
            <a:r>
              <a:rPr lang="en-IN" baseline="-25000" dirty="0" smtClean="0">
                <a:latin typeface="Times LT Std" pitchFamily="18" charset="0"/>
              </a:rPr>
              <a:t>24</a:t>
            </a:r>
            <a:r>
              <a:rPr lang="en-IN" dirty="0" smtClean="0">
                <a:latin typeface="Times LT Std" pitchFamily="18" charset="0"/>
              </a:rPr>
              <a:t> = (−2)(−1</a:t>
            </a:r>
            <a:r>
              <a:rPr lang="en-IN" dirty="0">
                <a:latin typeface="Times LT Std" pitchFamily="18" charset="0"/>
              </a:rPr>
              <a:t>) </a:t>
            </a:r>
            <a:r>
              <a:rPr lang="en-IN" dirty="0" smtClean="0">
                <a:latin typeface="Times LT Std" pitchFamily="18" charset="0"/>
              </a:rPr>
              <a:t>+ (−1</a:t>
            </a:r>
            <a:r>
              <a:rPr lang="en-IN" dirty="0">
                <a:latin typeface="Times LT Std" pitchFamily="18" charset="0"/>
              </a:rPr>
              <a:t>)(1) </a:t>
            </a:r>
            <a:r>
              <a:rPr lang="en-IN" dirty="0" smtClean="0">
                <a:latin typeface="Times LT Std" pitchFamily="18" charset="0"/>
              </a:rPr>
              <a:t>+ </a:t>
            </a:r>
            <a:r>
              <a:rPr lang="en-IN" dirty="0">
                <a:latin typeface="Times LT Std" pitchFamily="18" charset="0"/>
              </a:rPr>
              <a:t>(1)(6) </a:t>
            </a:r>
            <a:r>
              <a:rPr lang="en-IN" dirty="0" smtClean="0">
                <a:latin typeface="Times LT Std" pitchFamily="18" charset="0"/>
              </a:rPr>
              <a:t>= 7</a:t>
            </a:r>
          </a:p>
          <a:p>
            <a:pPr lvl="7"/>
            <a:endParaRPr lang="en-IN" dirty="0" smtClean="0"/>
          </a:p>
          <a:p>
            <a:r>
              <a:rPr lang="en-IN" dirty="0" smtClean="0"/>
              <a:t>Thus</a:t>
            </a:r>
            <a:r>
              <a:rPr lang="en-IN" dirty="0"/>
              <a:t>, the product matrix is given by</a:t>
            </a:r>
            <a:endParaRPr lang="en-IN" dirty="0" smtClean="0"/>
          </a:p>
        </p:txBody>
      </p:sp>
      <p:pic>
        <p:nvPicPr>
          <p:cNvPr id="10" name="Picture 3"/>
          <p:cNvPicPr>
            <a:picLocks noGrp="1" noChangeAspect="1" noChangeArrowheads="1"/>
          </p:cNvPicPr>
          <p:nvPr>
            <p:ph type="pic" sz="quarter" idx="3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78926" y="3738170"/>
            <a:ext cx="3529013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92443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5" y="192024"/>
            <a:ext cx="8582670" cy="1143000"/>
          </a:xfrm>
        </p:spPr>
        <p:txBody>
          <a:bodyPr>
            <a:noAutofit/>
          </a:bodyPr>
          <a:lstStyle/>
          <a:p>
            <a:r>
              <a:rPr lang="en-IN" dirty="0"/>
              <a:t>Matrix </a:t>
            </a:r>
            <a:r>
              <a:rPr lang="en-IN" dirty="0" smtClean="0"/>
              <a:t>Multiplication </a:t>
            </a:r>
            <a:r>
              <a:rPr lang="en-US" altLang="en-US" dirty="0" smtClean="0"/>
              <a:t>(5 of </a:t>
            </a:r>
            <a:r>
              <a:rPr lang="en-US" altLang="en-US" dirty="0"/>
              <a:t>6</a:t>
            </a:r>
            <a:r>
              <a:rPr lang="en-US" altLang="en-US" dirty="0" smtClean="0"/>
              <a:t>)</a:t>
            </a:r>
            <a:endParaRPr lang="en-IN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57200" y="1444753"/>
            <a:ext cx="8296835" cy="1742947"/>
          </a:xfrm>
        </p:spPr>
        <p:txBody>
          <a:bodyPr/>
          <a:lstStyle/>
          <a:p>
            <a:r>
              <a:rPr lang="en-IN" i="1" dirty="0" smtClean="0"/>
              <a:t>Every </a:t>
            </a:r>
            <a:r>
              <a:rPr lang="en-IN" dirty="0"/>
              <a:t>linear system can be written in </a:t>
            </a:r>
            <a:r>
              <a:rPr lang="en-IN" dirty="0" smtClean="0"/>
              <a:t>the form </a:t>
            </a:r>
            <a:r>
              <a:rPr lang="en-IN" i="1" dirty="0" err="1">
                <a:latin typeface="Times LT Std" pitchFamily="18" charset="0"/>
              </a:rPr>
              <a:t>A</a:t>
            </a:r>
            <a:r>
              <a:rPr lang="en-IN" b="1" dirty="0" err="1">
                <a:latin typeface="Times LT Std" pitchFamily="18" charset="0"/>
              </a:rPr>
              <a:t>x</a:t>
            </a:r>
            <a:r>
              <a:rPr lang="en-IN" b="1" dirty="0">
                <a:latin typeface="Times LT Std" pitchFamily="18" charset="0"/>
              </a:rPr>
              <a:t> </a:t>
            </a:r>
            <a:r>
              <a:rPr lang="en-IN" dirty="0" smtClean="0">
                <a:latin typeface="Times LT Std" pitchFamily="18" charset="0"/>
              </a:rPr>
              <a:t>= </a:t>
            </a:r>
            <a:r>
              <a:rPr lang="en-IN" b="1" dirty="0">
                <a:latin typeface="Times LT Std" pitchFamily="18" charset="0"/>
              </a:rPr>
              <a:t>b</a:t>
            </a:r>
            <a:r>
              <a:rPr lang="en-IN" dirty="0"/>
              <a:t>. In fact, the notation </a:t>
            </a:r>
            <a:endParaRPr lang="en-US" altLang="en-US" b="1" dirty="0">
              <a:solidFill>
                <a:srgbClr val="00AEEF"/>
              </a:solidFill>
            </a:endParaRPr>
          </a:p>
        </p:txBody>
      </p:sp>
      <p:pic>
        <p:nvPicPr>
          <p:cNvPr id="8" name="Picture 2"/>
          <p:cNvPicPr>
            <a:picLocks noGrp="1" noChangeAspect="1" noChangeArrowheads="1"/>
          </p:cNvPicPr>
          <p:nvPr>
            <p:ph type="pic" sz="quarter" idx="3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858326" y="1817584"/>
            <a:ext cx="89725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69900" y="1803400"/>
            <a:ext cx="8356600" cy="3390900"/>
          </a:xfrm>
        </p:spPr>
        <p:txBody>
          <a:bodyPr/>
          <a:lstStyle/>
          <a:p>
            <a:r>
              <a:rPr lang="en-IN" dirty="0" smtClean="0"/>
              <a:t>			      for </a:t>
            </a:r>
            <a:r>
              <a:rPr lang="en-IN" dirty="0"/>
              <a:t>the augmented matrix of a linear </a:t>
            </a:r>
            <a:r>
              <a:rPr lang="en-IN" dirty="0" smtClean="0"/>
              <a:t>system is </a:t>
            </a:r>
            <a:r>
              <a:rPr lang="en-IN" dirty="0"/>
              <a:t>just shorthand for the matrix equation </a:t>
            </a:r>
            <a:r>
              <a:rPr lang="en-IN" i="1" dirty="0" err="1">
                <a:latin typeface="Times LT Std" pitchFamily="18" charset="0"/>
              </a:rPr>
              <a:t>A</a:t>
            </a:r>
            <a:r>
              <a:rPr lang="en-IN" b="1" dirty="0" err="1">
                <a:latin typeface="Times LT Std" pitchFamily="18" charset="0"/>
              </a:rPr>
              <a:t>x</a:t>
            </a:r>
            <a:r>
              <a:rPr lang="en-IN" b="1" dirty="0">
                <a:latin typeface="Times LT Std" pitchFamily="18" charset="0"/>
              </a:rPr>
              <a:t> </a:t>
            </a:r>
            <a:r>
              <a:rPr lang="en-IN" dirty="0" smtClean="0">
                <a:latin typeface="Times LT Std" pitchFamily="18" charset="0"/>
              </a:rPr>
              <a:t>= </a:t>
            </a:r>
            <a:r>
              <a:rPr lang="en-IN" b="1" dirty="0">
                <a:latin typeface="Times LT Std" pitchFamily="18" charset="0"/>
              </a:rPr>
              <a:t>b</a:t>
            </a:r>
            <a:r>
              <a:rPr lang="en-IN" dirty="0" smtClean="0"/>
              <a:t>. </a:t>
            </a:r>
          </a:p>
          <a:p>
            <a:pPr lvl="5"/>
            <a:endParaRPr lang="en-IN" altLang="en-US" b="1" dirty="0">
              <a:solidFill>
                <a:srgbClr val="00AEEF"/>
              </a:solidFill>
            </a:endParaRPr>
          </a:p>
          <a:p>
            <a:r>
              <a:rPr lang="en-IN" dirty="0"/>
              <a:t>There is another fact about matrix operations that will also prove to be quite </a:t>
            </a:r>
            <a:r>
              <a:rPr lang="en-IN" dirty="0" smtClean="0"/>
              <a:t>useful: Multiplication </a:t>
            </a:r>
            <a:r>
              <a:rPr lang="en-IN" dirty="0"/>
              <a:t>of a matrix by a standard unit vector can be used to “pick out” </a:t>
            </a:r>
            <a:r>
              <a:rPr lang="en-IN" dirty="0" smtClean="0"/>
              <a:t>or “reproduce</a:t>
            </a:r>
            <a:r>
              <a:rPr lang="en-IN" dirty="0"/>
              <a:t>” a column or row of a matrix.</a:t>
            </a:r>
            <a:endParaRPr lang="en-US" altLang="en-US" b="1" dirty="0">
              <a:solidFill>
                <a:srgbClr val="00AE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6249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5" y="192024"/>
            <a:ext cx="8582670" cy="1143000"/>
          </a:xfrm>
        </p:spPr>
        <p:txBody>
          <a:bodyPr>
            <a:noAutofit/>
          </a:bodyPr>
          <a:lstStyle/>
          <a:p>
            <a:r>
              <a:rPr lang="en-IN" dirty="0"/>
              <a:t>Matrix </a:t>
            </a:r>
            <a:r>
              <a:rPr lang="en-IN" dirty="0" smtClean="0"/>
              <a:t>Multiplication </a:t>
            </a:r>
            <a:r>
              <a:rPr lang="en-US" altLang="en-US" dirty="0" smtClean="0"/>
              <a:t>(6 of </a:t>
            </a:r>
            <a:r>
              <a:rPr lang="en-US" altLang="en-US" dirty="0"/>
              <a:t>6</a:t>
            </a:r>
            <a:r>
              <a:rPr lang="en-US" altLang="en-US" dirty="0" smtClean="0"/>
              <a:t>)</a:t>
            </a:r>
            <a:endParaRPr lang="en-IN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57200" y="1444753"/>
            <a:ext cx="8296835" cy="3051047"/>
          </a:xfrm>
        </p:spPr>
        <p:txBody>
          <a:bodyPr/>
          <a:lstStyle/>
          <a:p>
            <a:r>
              <a:rPr lang="en-IN" b="1" dirty="0"/>
              <a:t>Theorem </a:t>
            </a:r>
            <a:r>
              <a:rPr lang="en-IN" b="1" dirty="0" smtClean="0"/>
              <a:t>3.1</a:t>
            </a:r>
          </a:p>
          <a:p>
            <a:r>
              <a:rPr lang="en-IN" dirty="0"/>
              <a:t>Let </a:t>
            </a:r>
            <a:r>
              <a:rPr lang="en-IN" i="1" dirty="0"/>
              <a:t>A </a:t>
            </a:r>
            <a:r>
              <a:rPr lang="en-IN" dirty="0"/>
              <a:t>be an </a:t>
            </a:r>
            <a:r>
              <a:rPr lang="en-IN" i="1" dirty="0">
                <a:latin typeface="Times LT Std" pitchFamily="18" charset="0"/>
              </a:rPr>
              <a:t>m </a:t>
            </a:r>
            <a:r>
              <a:rPr lang="en-IN" dirty="0" smtClean="0">
                <a:latin typeface="Times LT Std" pitchFamily="18" charset="0"/>
              </a:rPr>
              <a:t>× </a:t>
            </a:r>
            <a:r>
              <a:rPr lang="en-IN" i="1" dirty="0">
                <a:latin typeface="Times LT Std" pitchFamily="18" charset="0"/>
              </a:rPr>
              <a:t>n </a:t>
            </a:r>
            <a:r>
              <a:rPr lang="en-IN" dirty="0"/>
              <a:t>matrix, </a:t>
            </a:r>
            <a:r>
              <a:rPr lang="en-IN" b="1" dirty="0" err="1" smtClean="0"/>
              <a:t>e</a:t>
            </a:r>
            <a:r>
              <a:rPr lang="en-IN" i="1" baseline="-25000" dirty="0" err="1" smtClean="0"/>
              <a:t>i</a:t>
            </a:r>
            <a:r>
              <a:rPr lang="en-IN" i="1" baseline="-25000" dirty="0" smtClean="0"/>
              <a:t> </a:t>
            </a:r>
            <a:r>
              <a:rPr lang="en-IN" dirty="0" smtClean="0"/>
              <a:t>a </a:t>
            </a:r>
            <a:r>
              <a:rPr lang="en-IN" dirty="0">
                <a:latin typeface="Times LT Std" pitchFamily="18" charset="0"/>
              </a:rPr>
              <a:t>1 </a:t>
            </a:r>
            <a:r>
              <a:rPr lang="en-IN" dirty="0" smtClean="0">
                <a:latin typeface="Times LT Std" pitchFamily="18" charset="0"/>
              </a:rPr>
              <a:t>× </a:t>
            </a:r>
            <a:r>
              <a:rPr lang="en-IN" i="1" dirty="0">
                <a:latin typeface="Times LT Std" pitchFamily="18" charset="0"/>
              </a:rPr>
              <a:t>m </a:t>
            </a:r>
            <a:r>
              <a:rPr lang="en-IN" dirty="0"/>
              <a:t>standard unit vector, and </a:t>
            </a:r>
            <a:r>
              <a:rPr lang="en-IN" b="1" dirty="0" err="1"/>
              <a:t>e</a:t>
            </a:r>
            <a:r>
              <a:rPr lang="en-IN" i="1" baseline="-25000" dirty="0" err="1"/>
              <a:t>j</a:t>
            </a:r>
            <a:r>
              <a:rPr lang="en-IN" i="1" dirty="0"/>
              <a:t> </a:t>
            </a:r>
            <a:r>
              <a:rPr lang="en-IN" dirty="0"/>
              <a:t>an </a:t>
            </a:r>
            <a:r>
              <a:rPr lang="en-IN" i="1" dirty="0">
                <a:latin typeface="Times LT Std" pitchFamily="18" charset="0"/>
              </a:rPr>
              <a:t>n </a:t>
            </a:r>
            <a:r>
              <a:rPr lang="en-IN" dirty="0" smtClean="0">
                <a:latin typeface="Times LT Std" pitchFamily="18" charset="0"/>
              </a:rPr>
              <a:t>× </a:t>
            </a:r>
            <a:r>
              <a:rPr lang="en-IN" dirty="0">
                <a:latin typeface="Times LT Std" pitchFamily="18" charset="0"/>
              </a:rPr>
              <a:t>1</a:t>
            </a:r>
            <a:r>
              <a:rPr lang="en-IN" dirty="0"/>
              <a:t> </a:t>
            </a:r>
            <a:r>
              <a:rPr lang="en-IN" dirty="0" smtClean="0"/>
              <a:t>standard unit </a:t>
            </a:r>
            <a:r>
              <a:rPr lang="en-IN" dirty="0"/>
              <a:t>vector. Then</a:t>
            </a:r>
          </a:p>
          <a:p>
            <a:r>
              <a:rPr lang="en-IN" dirty="0"/>
              <a:t>a. </a:t>
            </a:r>
            <a:r>
              <a:rPr lang="en-IN" b="1" dirty="0" err="1"/>
              <a:t>e</a:t>
            </a:r>
            <a:r>
              <a:rPr lang="en-IN" i="1" baseline="-25000" dirty="0" err="1"/>
              <a:t>i</a:t>
            </a:r>
            <a:r>
              <a:rPr lang="en-IN" i="1" baseline="-25000" dirty="0"/>
              <a:t> </a:t>
            </a:r>
            <a:r>
              <a:rPr lang="en-IN" i="1" dirty="0" smtClean="0"/>
              <a:t>A </a:t>
            </a:r>
            <a:r>
              <a:rPr lang="en-IN" dirty="0"/>
              <a:t>is the </a:t>
            </a:r>
            <a:r>
              <a:rPr lang="en-IN" i="1" dirty="0"/>
              <a:t>i</a:t>
            </a:r>
            <a:r>
              <a:rPr lang="en-IN" dirty="0"/>
              <a:t>th row of </a:t>
            </a:r>
            <a:r>
              <a:rPr lang="en-IN" i="1" dirty="0"/>
              <a:t>A </a:t>
            </a:r>
            <a:r>
              <a:rPr lang="en-IN" dirty="0"/>
              <a:t>and</a:t>
            </a:r>
          </a:p>
          <a:p>
            <a:r>
              <a:rPr lang="en-IN" dirty="0"/>
              <a:t>b. </a:t>
            </a:r>
            <a:r>
              <a:rPr lang="en-IN" i="1" dirty="0" err="1"/>
              <a:t>A</a:t>
            </a:r>
            <a:r>
              <a:rPr lang="en-IN" b="1" dirty="0" err="1"/>
              <a:t>e</a:t>
            </a:r>
            <a:r>
              <a:rPr lang="en-IN" i="1" baseline="-25000" dirty="0" err="1"/>
              <a:t>j</a:t>
            </a:r>
            <a:r>
              <a:rPr lang="en-IN" i="1" dirty="0"/>
              <a:t> </a:t>
            </a:r>
            <a:r>
              <a:rPr lang="en-IN" dirty="0"/>
              <a:t>is the </a:t>
            </a:r>
            <a:r>
              <a:rPr lang="en-IN" i="1" dirty="0" err="1"/>
              <a:t>j</a:t>
            </a:r>
            <a:r>
              <a:rPr lang="en-IN" dirty="0" err="1"/>
              <a:t>th</a:t>
            </a:r>
            <a:r>
              <a:rPr lang="en-IN" dirty="0"/>
              <a:t> column of </a:t>
            </a:r>
            <a:r>
              <a:rPr lang="en-IN" i="1" dirty="0"/>
              <a:t>A</a:t>
            </a:r>
            <a:r>
              <a:rPr lang="en-IN" dirty="0" smtClean="0"/>
              <a:t>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805622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dirty="0">
                <a:solidFill>
                  <a:srgbClr val="0D98C3"/>
                </a:solidFill>
              </a:rPr>
              <a:t>Partitioned</a:t>
            </a:r>
            <a:r>
              <a:rPr lang="en-IN" dirty="0"/>
              <a:t> </a:t>
            </a:r>
            <a:r>
              <a:rPr lang="en-IN" dirty="0">
                <a:solidFill>
                  <a:srgbClr val="0D98C3"/>
                </a:solidFill>
              </a:rPr>
              <a:t>Matrices</a:t>
            </a:r>
          </a:p>
        </p:txBody>
      </p:sp>
    </p:spTree>
    <p:extLst>
      <p:ext uri="{BB962C8B-B14F-4D97-AF65-F5344CB8AC3E}">
        <p14:creationId xmlns:p14="http://schemas.microsoft.com/office/powerpoint/2010/main" val="1761381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5" y="192024"/>
            <a:ext cx="8582670" cy="1143000"/>
          </a:xfrm>
        </p:spPr>
        <p:txBody>
          <a:bodyPr>
            <a:noAutofit/>
          </a:bodyPr>
          <a:lstStyle/>
          <a:p>
            <a:r>
              <a:rPr lang="en-IN" dirty="0"/>
              <a:t>Partitioned </a:t>
            </a:r>
            <a:r>
              <a:rPr lang="en-IN" dirty="0" smtClean="0"/>
              <a:t>Matrices (1 of 8)</a:t>
            </a:r>
            <a:endParaRPr lang="en-IN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57200" y="1444753"/>
            <a:ext cx="8296835" cy="2644647"/>
          </a:xfrm>
        </p:spPr>
        <p:txBody>
          <a:bodyPr/>
          <a:lstStyle/>
          <a:p>
            <a:r>
              <a:rPr lang="en-IN" dirty="0"/>
              <a:t>It will often be convenient to regard a matrix as being composed of a number </a:t>
            </a:r>
            <a:r>
              <a:rPr lang="en-IN" dirty="0" smtClean="0"/>
              <a:t>of smaller </a:t>
            </a:r>
            <a:r>
              <a:rPr lang="en-IN" b="1" i="1" dirty="0"/>
              <a:t>submatrices</a:t>
            </a:r>
            <a:r>
              <a:rPr lang="en-IN" b="1" dirty="0"/>
              <a:t>. </a:t>
            </a:r>
            <a:r>
              <a:rPr lang="en-IN" dirty="0"/>
              <a:t>By introducing vertical and horizontal lines into a matrix, </a:t>
            </a:r>
            <a:r>
              <a:rPr lang="en-IN" dirty="0" smtClean="0"/>
              <a:t>we can </a:t>
            </a:r>
            <a:r>
              <a:rPr lang="en-IN" b="1" i="1" dirty="0"/>
              <a:t>partition </a:t>
            </a:r>
            <a:r>
              <a:rPr lang="en-IN" dirty="0"/>
              <a:t>it into </a:t>
            </a:r>
            <a:r>
              <a:rPr lang="en-IN" b="1" i="1" dirty="0"/>
              <a:t>blocks</a:t>
            </a:r>
            <a:r>
              <a:rPr lang="en-IN" b="1" dirty="0" smtClean="0"/>
              <a:t>.</a:t>
            </a:r>
          </a:p>
          <a:p>
            <a:pPr lvl="7"/>
            <a:endParaRPr lang="en-IN" dirty="0" smtClean="0"/>
          </a:p>
          <a:p>
            <a:r>
              <a:rPr lang="en-IN" dirty="0" smtClean="0"/>
              <a:t>Consider </a:t>
            </a:r>
            <a:r>
              <a:rPr lang="en-IN" dirty="0"/>
              <a:t>the matrix</a:t>
            </a:r>
            <a:endParaRPr lang="en-US" altLang="en-US" b="1" dirty="0">
              <a:solidFill>
                <a:srgbClr val="00AEEF"/>
              </a:solidFill>
            </a:endParaRPr>
          </a:p>
        </p:txBody>
      </p:sp>
      <p:pic>
        <p:nvPicPr>
          <p:cNvPr id="7" name="Picture 2"/>
          <p:cNvPicPr>
            <a:picLocks noGrp="1" noChangeAspect="1" noChangeArrowheads="1"/>
          </p:cNvPicPr>
          <p:nvPr>
            <p:ph type="pic" sz="quarter" idx="3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74217" y="3723545"/>
            <a:ext cx="3300413" cy="2305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4868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5" y="192024"/>
            <a:ext cx="8582670" cy="1143000"/>
          </a:xfrm>
        </p:spPr>
        <p:txBody>
          <a:bodyPr>
            <a:noAutofit/>
          </a:bodyPr>
          <a:lstStyle/>
          <a:p>
            <a:r>
              <a:rPr lang="en-IN" dirty="0"/>
              <a:t>Partitioned </a:t>
            </a:r>
            <a:r>
              <a:rPr lang="en-IN" dirty="0" smtClean="0"/>
              <a:t>Matrices (2 of 8)</a:t>
            </a:r>
            <a:endParaRPr lang="en-IN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57200" y="1431875"/>
            <a:ext cx="8296835" cy="461165"/>
          </a:xfrm>
        </p:spPr>
        <p:txBody>
          <a:bodyPr/>
          <a:lstStyle/>
          <a:p>
            <a:r>
              <a:rPr lang="en-IN" dirty="0"/>
              <a:t>It seems natural to partition </a:t>
            </a:r>
            <a:r>
              <a:rPr lang="en-IN" i="1" dirty="0"/>
              <a:t>A </a:t>
            </a:r>
            <a:r>
              <a:rPr lang="en-IN" dirty="0"/>
              <a:t>as</a:t>
            </a:r>
            <a:endParaRPr lang="en-US" altLang="en-US" b="1" dirty="0">
              <a:solidFill>
                <a:srgbClr val="00AEEF"/>
              </a:solidFill>
            </a:endParaRPr>
          </a:p>
        </p:txBody>
      </p:sp>
      <p:pic>
        <p:nvPicPr>
          <p:cNvPr id="6" name="Picture 2"/>
          <p:cNvPicPr>
            <a:picLocks noGrp="1" noChangeAspect="1" noChangeArrowheads="1"/>
          </p:cNvPicPr>
          <p:nvPr>
            <p:ph type="pic" sz="quarter" idx="3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602183" y="2189480"/>
            <a:ext cx="4005263" cy="2233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33328" y="5017997"/>
            <a:ext cx="8296835" cy="1188839"/>
          </a:xfrm>
        </p:spPr>
        <p:txBody>
          <a:bodyPr/>
          <a:lstStyle/>
          <a:p>
            <a:r>
              <a:rPr lang="en-IN" dirty="0"/>
              <a:t>where </a:t>
            </a:r>
            <a:r>
              <a:rPr lang="en-IN" i="1" dirty="0"/>
              <a:t>I </a:t>
            </a:r>
            <a:r>
              <a:rPr lang="en-IN" dirty="0"/>
              <a:t>is the </a:t>
            </a:r>
            <a:r>
              <a:rPr lang="en-IN" dirty="0">
                <a:latin typeface="Times LT Std" pitchFamily="18" charset="0"/>
              </a:rPr>
              <a:t>3 </a:t>
            </a:r>
            <a:r>
              <a:rPr lang="en-IN" dirty="0" smtClean="0">
                <a:latin typeface="Times LT Std" pitchFamily="18" charset="0"/>
              </a:rPr>
              <a:t>× </a:t>
            </a:r>
            <a:r>
              <a:rPr lang="en-IN" dirty="0">
                <a:latin typeface="Times LT Std" pitchFamily="18" charset="0"/>
              </a:rPr>
              <a:t>3 </a:t>
            </a:r>
            <a:r>
              <a:rPr lang="en-IN" dirty="0"/>
              <a:t>identity matrix, </a:t>
            </a:r>
            <a:r>
              <a:rPr lang="en-IN" i="1" dirty="0"/>
              <a:t>B </a:t>
            </a:r>
            <a:r>
              <a:rPr lang="en-IN" dirty="0"/>
              <a:t>is </a:t>
            </a:r>
            <a:r>
              <a:rPr lang="en-IN" dirty="0">
                <a:latin typeface="Times LT Std" pitchFamily="18" charset="0"/>
              </a:rPr>
              <a:t>3 </a:t>
            </a:r>
            <a:r>
              <a:rPr lang="en-IN" dirty="0" smtClean="0">
                <a:latin typeface="Times LT Std" pitchFamily="18" charset="0"/>
              </a:rPr>
              <a:t>× </a:t>
            </a:r>
            <a:r>
              <a:rPr lang="en-IN" dirty="0">
                <a:latin typeface="Times LT Std" pitchFamily="18" charset="0"/>
              </a:rPr>
              <a:t>2</a:t>
            </a:r>
            <a:r>
              <a:rPr lang="en-IN" dirty="0"/>
              <a:t>, </a:t>
            </a:r>
            <a:r>
              <a:rPr lang="en-IN" i="1" dirty="0"/>
              <a:t>O </a:t>
            </a:r>
            <a:r>
              <a:rPr lang="en-IN" dirty="0"/>
              <a:t>is the </a:t>
            </a:r>
            <a:r>
              <a:rPr lang="en-IN" dirty="0">
                <a:latin typeface="Times LT Std" pitchFamily="18" charset="0"/>
              </a:rPr>
              <a:t>2 </a:t>
            </a:r>
            <a:r>
              <a:rPr lang="en-IN" dirty="0" smtClean="0">
                <a:latin typeface="Times LT Std" pitchFamily="18" charset="0"/>
              </a:rPr>
              <a:t>× 3 </a:t>
            </a:r>
            <a:r>
              <a:rPr lang="en-IN" dirty="0"/>
              <a:t>zero matrix, and </a:t>
            </a:r>
            <a:r>
              <a:rPr lang="en-IN" i="1" dirty="0"/>
              <a:t>C </a:t>
            </a:r>
            <a:r>
              <a:rPr lang="en-IN" dirty="0"/>
              <a:t>is </a:t>
            </a:r>
            <a:r>
              <a:rPr lang="en-IN" dirty="0">
                <a:latin typeface="Times LT Std" pitchFamily="18" charset="0"/>
              </a:rPr>
              <a:t>2 </a:t>
            </a:r>
            <a:r>
              <a:rPr lang="en-IN" dirty="0" smtClean="0">
                <a:latin typeface="Times LT Std" pitchFamily="18" charset="0"/>
              </a:rPr>
              <a:t>× 2</a:t>
            </a:r>
            <a:r>
              <a:rPr lang="en-IN" dirty="0" smtClean="0"/>
              <a:t>. In </a:t>
            </a:r>
            <a:r>
              <a:rPr lang="en-IN" dirty="0"/>
              <a:t>this way, we can view </a:t>
            </a:r>
            <a:r>
              <a:rPr lang="en-IN" i="1" dirty="0"/>
              <a:t>A </a:t>
            </a:r>
            <a:r>
              <a:rPr lang="en-IN" dirty="0"/>
              <a:t>as a </a:t>
            </a:r>
            <a:r>
              <a:rPr lang="en-IN" dirty="0" smtClean="0"/>
              <a:t> </a:t>
            </a:r>
            <a:r>
              <a:rPr lang="en-IN" dirty="0" smtClean="0">
                <a:latin typeface="Times LT Std" pitchFamily="18" charset="0"/>
              </a:rPr>
              <a:t>2 × </a:t>
            </a:r>
            <a:r>
              <a:rPr lang="en-IN" dirty="0">
                <a:latin typeface="Times LT Std" pitchFamily="18" charset="0"/>
              </a:rPr>
              <a:t>2 </a:t>
            </a:r>
            <a:r>
              <a:rPr lang="en-IN" dirty="0"/>
              <a:t>matrix whose entries are themselves matrices.</a:t>
            </a:r>
            <a:endParaRPr lang="en-US" altLang="en-US" b="1" dirty="0">
              <a:solidFill>
                <a:srgbClr val="00AE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3164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5" y="192024"/>
            <a:ext cx="8582670" cy="1143000"/>
          </a:xfrm>
        </p:spPr>
        <p:txBody>
          <a:bodyPr>
            <a:noAutofit/>
          </a:bodyPr>
          <a:lstStyle/>
          <a:p>
            <a:r>
              <a:rPr lang="en-IN" dirty="0"/>
              <a:t>Partitioned </a:t>
            </a:r>
            <a:r>
              <a:rPr lang="en-IN" dirty="0" smtClean="0"/>
              <a:t>Matrices (3 of 8)</a:t>
            </a:r>
            <a:endParaRPr lang="en-IN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57200" y="1444753"/>
            <a:ext cx="8296835" cy="2644647"/>
          </a:xfrm>
        </p:spPr>
        <p:txBody>
          <a:bodyPr/>
          <a:lstStyle/>
          <a:p>
            <a:r>
              <a:rPr lang="en-IN" dirty="0"/>
              <a:t>When matrices are being multiplied, there is often an advantage to be gained </a:t>
            </a:r>
            <a:r>
              <a:rPr lang="en-IN" dirty="0" smtClean="0"/>
              <a:t>by viewing </a:t>
            </a:r>
            <a:r>
              <a:rPr lang="en-IN" dirty="0"/>
              <a:t>them as partitioned matrices</a:t>
            </a:r>
            <a:r>
              <a:rPr lang="en-IN" dirty="0" smtClean="0"/>
              <a:t>.</a:t>
            </a:r>
          </a:p>
          <a:p>
            <a:pPr lvl="6"/>
            <a:endParaRPr lang="en-IN" dirty="0" smtClean="0"/>
          </a:p>
          <a:p>
            <a:r>
              <a:rPr lang="en-IN" dirty="0" smtClean="0"/>
              <a:t>Suppose </a:t>
            </a:r>
            <a:r>
              <a:rPr lang="en-IN" i="1" dirty="0"/>
              <a:t>A </a:t>
            </a:r>
            <a:r>
              <a:rPr lang="en-IN" dirty="0"/>
              <a:t>is </a:t>
            </a:r>
            <a:r>
              <a:rPr lang="en-IN" i="1" dirty="0">
                <a:latin typeface="Times LT Std" pitchFamily="18" charset="0"/>
              </a:rPr>
              <a:t>m </a:t>
            </a:r>
            <a:r>
              <a:rPr lang="en-IN" dirty="0" smtClean="0">
                <a:latin typeface="Times LT Std" pitchFamily="18" charset="0"/>
              </a:rPr>
              <a:t>× </a:t>
            </a:r>
            <a:r>
              <a:rPr lang="en-IN" i="1" dirty="0">
                <a:latin typeface="Times LT Std" pitchFamily="18" charset="0"/>
              </a:rPr>
              <a:t>n </a:t>
            </a:r>
            <a:r>
              <a:rPr lang="en-IN" dirty="0"/>
              <a:t>and </a:t>
            </a:r>
            <a:r>
              <a:rPr lang="en-IN" i="1" dirty="0"/>
              <a:t>B </a:t>
            </a:r>
            <a:r>
              <a:rPr lang="en-IN" dirty="0"/>
              <a:t>is </a:t>
            </a:r>
            <a:r>
              <a:rPr lang="en-IN" i="1" dirty="0">
                <a:latin typeface="Times LT Std" pitchFamily="18" charset="0"/>
              </a:rPr>
              <a:t>n </a:t>
            </a:r>
            <a:r>
              <a:rPr lang="en-IN" dirty="0" smtClean="0">
                <a:latin typeface="Times LT Std" pitchFamily="18" charset="0"/>
              </a:rPr>
              <a:t>× </a:t>
            </a:r>
            <a:r>
              <a:rPr lang="en-IN" i="1" dirty="0">
                <a:latin typeface="Times LT Std" pitchFamily="18" charset="0"/>
              </a:rPr>
              <a:t>r</a:t>
            </a:r>
            <a:r>
              <a:rPr lang="en-IN" dirty="0"/>
              <a:t>, so the product </a:t>
            </a:r>
            <a:r>
              <a:rPr lang="en-IN" i="1" dirty="0"/>
              <a:t>AB </a:t>
            </a:r>
            <a:r>
              <a:rPr lang="en-IN" dirty="0"/>
              <a:t>exists. If we partition </a:t>
            </a:r>
            <a:r>
              <a:rPr lang="en-IN" i="1" dirty="0"/>
              <a:t>B </a:t>
            </a:r>
            <a:r>
              <a:rPr lang="en-IN" dirty="0" smtClean="0"/>
              <a:t>in terms </a:t>
            </a:r>
            <a:r>
              <a:rPr lang="en-IN" dirty="0"/>
              <a:t>of its column vectors, as</a:t>
            </a:r>
            <a:endParaRPr lang="en-US" altLang="en-US" b="1" dirty="0">
              <a:solidFill>
                <a:srgbClr val="00AEEF"/>
              </a:solidFill>
            </a:endParaRPr>
          </a:p>
        </p:txBody>
      </p:sp>
      <p:pic>
        <p:nvPicPr>
          <p:cNvPr id="6" name="Picture 2"/>
          <p:cNvPicPr>
            <a:picLocks noGrp="1" noChangeAspect="1" noChangeArrowheads="1"/>
          </p:cNvPicPr>
          <p:nvPr>
            <p:ph type="pic" sz="quarter" idx="3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50186" y="3805477"/>
            <a:ext cx="2916346" cy="411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35165" y="3802356"/>
            <a:ext cx="8296835" cy="461165"/>
          </a:xfrm>
        </p:spPr>
        <p:txBody>
          <a:bodyPr/>
          <a:lstStyle/>
          <a:p>
            <a:r>
              <a:rPr lang="en-IN" dirty="0" smtClean="0"/>
              <a:t>                                    then</a:t>
            </a:r>
            <a:endParaRPr lang="en-US" altLang="en-US" b="1" dirty="0">
              <a:solidFill>
                <a:srgbClr val="00AEEF"/>
              </a:solidFill>
            </a:endParaRPr>
          </a:p>
        </p:txBody>
      </p:sp>
      <p:pic>
        <p:nvPicPr>
          <p:cNvPr id="11" name="Picture 3"/>
          <p:cNvPicPr>
            <a:picLocks noGrp="1" noChangeAspect="1" noChangeArrowheads="1"/>
          </p:cNvPicPr>
          <p:nvPr>
            <p:ph type="pic" sz="quarter" idx="3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08323" y="4578591"/>
            <a:ext cx="7253038" cy="479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43164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5" y="192024"/>
            <a:ext cx="8582670" cy="1143000"/>
          </a:xfrm>
        </p:spPr>
        <p:txBody>
          <a:bodyPr>
            <a:noAutofit/>
          </a:bodyPr>
          <a:lstStyle/>
          <a:p>
            <a:r>
              <a:rPr lang="en-IN" dirty="0"/>
              <a:t>Partitioned </a:t>
            </a:r>
            <a:r>
              <a:rPr lang="en-IN" dirty="0" smtClean="0"/>
              <a:t>Matrices (4 of 8)</a:t>
            </a:r>
            <a:endParaRPr lang="en-IN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57200" y="1444753"/>
            <a:ext cx="8296835" cy="2644647"/>
          </a:xfrm>
        </p:spPr>
        <p:txBody>
          <a:bodyPr/>
          <a:lstStyle/>
          <a:p>
            <a:r>
              <a:rPr lang="en-IN" dirty="0"/>
              <a:t>This result is an immediate consequence of the definition of matrix </a:t>
            </a:r>
            <a:r>
              <a:rPr lang="en-IN" dirty="0" smtClean="0"/>
              <a:t>multiplication. The </a:t>
            </a:r>
            <a:r>
              <a:rPr lang="en-IN" dirty="0"/>
              <a:t>form on the right is called the </a:t>
            </a:r>
            <a:r>
              <a:rPr lang="en-IN" b="1" i="1" dirty="0"/>
              <a:t>matrix-column representation </a:t>
            </a:r>
            <a:r>
              <a:rPr lang="en-IN" dirty="0"/>
              <a:t>of the product.</a:t>
            </a:r>
            <a:endParaRPr lang="en-US" altLang="en-US" b="1" dirty="0">
              <a:solidFill>
                <a:srgbClr val="00AE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8794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5" y="192024"/>
            <a:ext cx="8582670" cy="1143000"/>
          </a:xfrm>
        </p:spPr>
        <p:txBody>
          <a:bodyPr>
            <a:noAutofit/>
          </a:bodyPr>
          <a:lstStyle/>
          <a:p>
            <a:r>
              <a:rPr lang="en-IN" dirty="0"/>
              <a:t>Partitioned </a:t>
            </a:r>
            <a:r>
              <a:rPr lang="en-IN" dirty="0" smtClean="0"/>
              <a:t>Matrices (5 of 8)</a:t>
            </a:r>
            <a:endParaRPr lang="en-IN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57200" y="1444753"/>
            <a:ext cx="8296835" cy="866185"/>
          </a:xfrm>
        </p:spPr>
        <p:txBody>
          <a:bodyPr/>
          <a:lstStyle/>
          <a:p>
            <a:r>
              <a:rPr lang="en-IN" dirty="0"/>
              <a:t>Suppose </a:t>
            </a:r>
            <a:r>
              <a:rPr lang="en-IN" i="1" dirty="0"/>
              <a:t>A </a:t>
            </a:r>
            <a:r>
              <a:rPr lang="en-IN" dirty="0"/>
              <a:t>is </a:t>
            </a:r>
            <a:r>
              <a:rPr lang="en-IN" i="1" dirty="0">
                <a:latin typeface="Times LT Std" pitchFamily="18" charset="0"/>
              </a:rPr>
              <a:t>m </a:t>
            </a:r>
            <a:r>
              <a:rPr lang="en-IN" dirty="0" smtClean="0">
                <a:latin typeface="Times LT Std" pitchFamily="18" charset="0"/>
              </a:rPr>
              <a:t>× </a:t>
            </a:r>
            <a:r>
              <a:rPr lang="en-IN" i="1" dirty="0">
                <a:latin typeface="Times LT Std" pitchFamily="18" charset="0"/>
              </a:rPr>
              <a:t>n </a:t>
            </a:r>
            <a:r>
              <a:rPr lang="en-IN" dirty="0"/>
              <a:t>and </a:t>
            </a:r>
            <a:r>
              <a:rPr lang="en-IN" i="1" dirty="0"/>
              <a:t>B </a:t>
            </a:r>
            <a:r>
              <a:rPr lang="en-IN" dirty="0"/>
              <a:t>is </a:t>
            </a:r>
            <a:r>
              <a:rPr lang="en-IN" i="1" dirty="0">
                <a:latin typeface="Times LT Std" pitchFamily="18" charset="0"/>
              </a:rPr>
              <a:t>n </a:t>
            </a:r>
            <a:r>
              <a:rPr lang="en-IN" dirty="0">
                <a:latin typeface="Times LT Std" pitchFamily="18" charset="0"/>
              </a:rPr>
              <a:t>×</a:t>
            </a:r>
            <a:r>
              <a:rPr lang="en-IN" dirty="0" smtClean="0">
                <a:latin typeface="Times LT Std" pitchFamily="18" charset="0"/>
              </a:rPr>
              <a:t> </a:t>
            </a:r>
            <a:r>
              <a:rPr lang="en-IN" i="1" dirty="0">
                <a:latin typeface="Times LT Std" pitchFamily="18" charset="0"/>
              </a:rPr>
              <a:t>r</a:t>
            </a:r>
            <a:r>
              <a:rPr lang="en-IN" dirty="0"/>
              <a:t>, so the product </a:t>
            </a:r>
            <a:r>
              <a:rPr lang="en-IN" i="1" dirty="0"/>
              <a:t>AB </a:t>
            </a:r>
            <a:r>
              <a:rPr lang="en-IN" dirty="0"/>
              <a:t>exists. If we partition </a:t>
            </a:r>
            <a:r>
              <a:rPr lang="en-IN" i="1" dirty="0"/>
              <a:t>A </a:t>
            </a:r>
            <a:r>
              <a:rPr lang="en-IN" dirty="0" smtClean="0"/>
              <a:t>in terms </a:t>
            </a:r>
            <a:r>
              <a:rPr lang="en-IN" dirty="0"/>
              <a:t>of its row vectors, as</a:t>
            </a:r>
            <a:endParaRPr lang="en-US" altLang="en-US" b="1" dirty="0">
              <a:solidFill>
                <a:srgbClr val="00AEEF"/>
              </a:solidFill>
            </a:endParaRPr>
          </a:p>
        </p:txBody>
      </p:sp>
      <p:pic>
        <p:nvPicPr>
          <p:cNvPr id="12" name="Picture 2"/>
          <p:cNvPicPr>
            <a:picLocks noGrp="1" noChangeAspect="1" noChangeArrowheads="1"/>
          </p:cNvPicPr>
          <p:nvPr>
            <p:ph type="pic" sz="quarter" idx="3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436061" y="2217133"/>
            <a:ext cx="1662113" cy="1833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57200" y="4154628"/>
            <a:ext cx="2673927" cy="516569"/>
          </a:xfrm>
        </p:spPr>
        <p:txBody>
          <a:bodyPr/>
          <a:lstStyle/>
          <a:p>
            <a:r>
              <a:rPr lang="en-IN" dirty="0" smtClean="0"/>
              <a:t>Then</a:t>
            </a:r>
            <a:endParaRPr lang="en-IN" dirty="0"/>
          </a:p>
        </p:txBody>
      </p:sp>
      <p:pic>
        <p:nvPicPr>
          <p:cNvPr id="13" name="Picture 3"/>
          <p:cNvPicPr>
            <a:picLocks noGrp="1" noChangeAspect="1" noChangeArrowheads="1"/>
          </p:cNvPicPr>
          <p:nvPr>
            <p:ph type="pic" sz="quarter" idx="3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455160" y="4069539"/>
            <a:ext cx="3309938" cy="182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1754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5" y="192024"/>
            <a:ext cx="8582670" cy="1143000"/>
          </a:xfrm>
        </p:spPr>
        <p:txBody>
          <a:bodyPr>
            <a:noAutofit/>
          </a:bodyPr>
          <a:lstStyle/>
          <a:p>
            <a:r>
              <a:rPr lang="en-IN" dirty="0"/>
              <a:t>Matrix </a:t>
            </a:r>
            <a:r>
              <a:rPr lang="en-IN" dirty="0" smtClean="0"/>
              <a:t>Operations </a:t>
            </a:r>
            <a:r>
              <a:rPr lang="en-US" altLang="en-US" dirty="0" smtClean="0"/>
              <a:t>(1 of 5)</a:t>
            </a:r>
            <a:endParaRPr lang="en-IN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57200" y="1444753"/>
            <a:ext cx="8296835" cy="4219067"/>
          </a:xfrm>
        </p:spPr>
        <p:txBody>
          <a:bodyPr/>
          <a:lstStyle/>
          <a:p>
            <a:r>
              <a:rPr lang="en-IN" b="1" dirty="0" smtClean="0">
                <a:solidFill>
                  <a:srgbClr val="0D98C3"/>
                </a:solidFill>
              </a:rPr>
              <a:t>Definition</a:t>
            </a:r>
          </a:p>
          <a:p>
            <a:r>
              <a:rPr lang="en-IN" dirty="0"/>
              <a:t>A </a:t>
            </a:r>
            <a:r>
              <a:rPr lang="en-IN" b="1" i="1" dirty="0"/>
              <a:t>matrix </a:t>
            </a:r>
            <a:r>
              <a:rPr lang="en-IN" dirty="0"/>
              <a:t>is a rectangular array of numbers called the </a:t>
            </a:r>
            <a:r>
              <a:rPr lang="en-IN" b="1" i="1" dirty="0"/>
              <a:t>entries, </a:t>
            </a:r>
            <a:r>
              <a:rPr lang="en-IN" dirty="0" smtClean="0"/>
              <a:t>or </a:t>
            </a:r>
            <a:r>
              <a:rPr lang="en-IN" b="1" i="1" dirty="0" smtClean="0"/>
              <a:t>elements</a:t>
            </a:r>
            <a:r>
              <a:rPr lang="en-IN" b="1" i="1" dirty="0"/>
              <a:t>, </a:t>
            </a:r>
            <a:r>
              <a:rPr lang="en-IN" dirty="0"/>
              <a:t>of the matrix</a:t>
            </a:r>
            <a:r>
              <a:rPr lang="en-IN" dirty="0" smtClean="0"/>
              <a:t>.</a:t>
            </a:r>
          </a:p>
          <a:p>
            <a:pPr lvl="6"/>
            <a:endParaRPr lang="en-US" altLang="en-US" b="1" dirty="0">
              <a:solidFill>
                <a:srgbClr val="00AEEF"/>
              </a:solidFill>
            </a:endParaRPr>
          </a:p>
          <a:p>
            <a:r>
              <a:rPr lang="en-IN" dirty="0" smtClean="0"/>
              <a:t>The </a:t>
            </a:r>
            <a:r>
              <a:rPr lang="en-IN" b="1" i="1" dirty="0" smtClean="0"/>
              <a:t>size </a:t>
            </a:r>
            <a:r>
              <a:rPr lang="en-IN" dirty="0" smtClean="0"/>
              <a:t>of a matrix is a description of the numbers of rows and columns it has. A matrix is called </a:t>
            </a:r>
            <a:r>
              <a:rPr lang="en-IN" i="1" dirty="0">
                <a:latin typeface="Times LT Std" pitchFamily="18" charset="0"/>
              </a:rPr>
              <a:t>m</a:t>
            </a:r>
            <a:r>
              <a:rPr lang="en-IN" dirty="0">
                <a:latin typeface="Times LT Std" pitchFamily="18" charset="0"/>
              </a:rPr>
              <a:t> </a:t>
            </a:r>
            <a:r>
              <a:rPr lang="en-IN" i="1" dirty="0">
                <a:latin typeface="Times LT Std" pitchFamily="18" charset="0"/>
              </a:rPr>
              <a:t>×</a:t>
            </a:r>
            <a:r>
              <a:rPr lang="en-IN" dirty="0">
                <a:latin typeface="Times LT Std" pitchFamily="18" charset="0"/>
              </a:rPr>
              <a:t> </a:t>
            </a:r>
            <a:r>
              <a:rPr lang="en-IN" i="1" dirty="0">
                <a:latin typeface="Times LT Std" pitchFamily="18" charset="0"/>
              </a:rPr>
              <a:t>n</a:t>
            </a:r>
            <a:r>
              <a:rPr lang="en-IN" dirty="0"/>
              <a:t> </a:t>
            </a:r>
            <a:r>
              <a:rPr lang="en-IN" dirty="0" smtClean="0"/>
              <a:t>(pronounced </a:t>
            </a:r>
            <a:r>
              <a:rPr lang="en-IN" dirty="0"/>
              <a:t>“</a:t>
            </a:r>
            <a:r>
              <a:rPr lang="en-IN" i="1" dirty="0"/>
              <a:t>m </a:t>
            </a:r>
            <a:r>
              <a:rPr lang="en-IN" dirty="0"/>
              <a:t>by </a:t>
            </a:r>
            <a:r>
              <a:rPr lang="en-IN" i="1" dirty="0"/>
              <a:t>n</a:t>
            </a:r>
            <a:r>
              <a:rPr lang="en-IN" dirty="0"/>
              <a:t>”) if it has </a:t>
            </a:r>
            <a:r>
              <a:rPr lang="en-IN" i="1" dirty="0"/>
              <a:t>m </a:t>
            </a:r>
            <a:r>
              <a:rPr lang="en-IN" dirty="0"/>
              <a:t>rows and </a:t>
            </a:r>
            <a:r>
              <a:rPr lang="en-IN" i="1" dirty="0"/>
              <a:t>n </a:t>
            </a:r>
            <a:r>
              <a:rPr lang="en-IN" dirty="0"/>
              <a:t>columns</a:t>
            </a:r>
            <a:r>
              <a:rPr lang="en-IN" dirty="0" smtClean="0"/>
              <a:t>.</a:t>
            </a:r>
          </a:p>
          <a:p>
            <a:pPr lvl="7"/>
            <a:endParaRPr lang="en-IN" dirty="0"/>
          </a:p>
          <a:p>
            <a:r>
              <a:rPr lang="en-IN" dirty="0" smtClean="0"/>
              <a:t>A </a:t>
            </a:r>
            <a:r>
              <a:rPr lang="en-IN" dirty="0" smtClean="0">
                <a:latin typeface="Times LT Std" pitchFamily="18" charset="0"/>
              </a:rPr>
              <a:t>1 × </a:t>
            </a:r>
            <a:r>
              <a:rPr lang="en-IN" i="1" dirty="0" smtClean="0">
                <a:latin typeface="Times LT Std" pitchFamily="18" charset="0"/>
              </a:rPr>
              <a:t>m</a:t>
            </a:r>
            <a:r>
              <a:rPr lang="en-IN" dirty="0" smtClean="0">
                <a:latin typeface="Times LT Std" pitchFamily="18" charset="0"/>
              </a:rPr>
              <a:t> </a:t>
            </a:r>
            <a:r>
              <a:rPr lang="en-US" altLang="en-US" b="1" dirty="0">
                <a:solidFill>
                  <a:srgbClr val="00AEEF"/>
                </a:solidFill>
                <a:latin typeface="Times LT Std" pitchFamily="18" charset="0"/>
              </a:rPr>
              <a:t> </a:t>
            </a:r>
            <a:r>
              <a:rPr lang="en-IN" dirty="0"/>
              <a:t>matrix is called a </a:t>
            </a:r>
            <a:r>
              <a:rPr lang="en-IN" b="1" i="1" dirty="0"/>
              <a:t>row matrix </a:t>
            </a:r>
            <a:r>
              <a:rPr lang="en-IN" dirty="0"/>
              <a:t>(or </a:t>
            </a:r>
            <a:r>
              <a:rPr lang="en-IN" b="1" i="1" dirty="0"/>
              <a:t>row vector</a:t>
            </a:r>
            <a:r>
              <a:rPr lang="en-IN" dirty="0"/>
              <a:t>), and an </a:t>
            </a:r>
            <a:r>
              <a:rPr lang="en-IN" i="1" dirty="0" smtClean="0">
                <a:latin typeface="Times LT Std" pitchFamily="18" charset="0"/>
              </a:rPr>
              <a:t>n </a:t>
            </a:r>
            <a:r>
              <a:rPr lang="en-IN" dirty="0" smtClean="0">
                <a:latin typeface="Times LT Std" pitchFamily="18" charset="0"/>
              </a:rPr>
              <a:t>× 1 </a:t>
            </a:r>
            <a:r>
              <a:rPr lang="en-IN" dirty="0" smtClean="0"/>
              <a:t>matrix </a:t>
            </a:r>
            <a:r>
              <a:rPr lang="en-IN" dirty="0"/>
              <a:t>is called a </a:t>
            </a:r>
            <a:r>
              <a:rPr lang="en-IN" b="1" i="1" dirty="0"/>
              <a:t>column matrix </a:t>
            </a:r>
            <a:r>
              <a:rPr lang="en-IN" dirty="0"/>
              <a:t>(or </a:t>
            </a:r>
            <a:r>
              <a:rPr lang="en-IN" b="1" i="1" dirty="0"/>
              <a:t>column vector</a:t>
            </a:r>
            <a:r>
              <a:rPr lang="en-IN" dirty="0"/>
              <a:t>).</a:t>
            </a:r>
            <a:endParaRPr lang="en-US" altLang="en-US" b="1" dirty="0">
              <a:solidFill>
                <a:srgbClr val="00AEEF"/>
              </a:solidFill>
            </a:endParaRPr>
          </a:p>
          <a:p>
            <a:endParaRPr lang="en-IN" dirty="0"/>
          </a:p>
          <a:p>
            <a:endParaRPr lang="en-US" altLang="en-US" b="1" dirty="0">
              <a:solidFill>
                <a:srgbClr val="00AE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3377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5" y="192024"/>
            <a:ext cx="8582670" cy="1143000"/>
          </a:xfrm>
        </p:spPr>
        <p:txBody>
          <a:bodyPr>
            <a:noAutofit/>
          </a:bodyPr>
          <a:lstStyle/>
          <a:p>
            <a:r>
              <a:rPr lang="en-IN" dirty="0"/>
              <a:t>Partitioned </a:t>
            </a:r>
            <a:r>
              <a:rPr lang="en-IN" dirty="0" smtClean="0"/>
              <a:t>Matrices (6 of 8)</a:t>
            </a:r>
            <a:endParaRPr lang="en-IN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57200" y="1444753"/>
            <a:ext cx="8296835" cy="4291029"/>
          </a:xfrm>
        </p:spPr>
        <p:txBody>
          <a:bodyPr/>
          <a:lstStyle/>
          <a:p>
            <a:r>
              <a:rPr lang="en-IN" dirty="0"/>
              <a:t>Once again, this result is a direct consequence of the definition of matrix </a:t>
            </a:r>
            <a:r>
              <a:rPr lang="en-IN" dirty="0" smtClean="0"/>
              <a:t>multiplication. The </a:t>
            </a:r>
            <a:r>
              <a:rPr lang="en-IN" dirty="0"/>
              <a:t>form on the right is called the </a:t>
            </a:r>
            <a:r>
              <a:rPr lang="en-IN" b="1" i="1" dirty="0"/>
              <a:t>row-matrix representation </a:t>
            </a:r>
            <a:r>
              <a:rPr lang="en-IN" dirty="0"/>
              <a:t>of the product</a:t>
            </a:r>
            <a:r>
              <a:rPr lang="en-IN" dirty="0" smtClean="0"/>
              <a:t>.</a:t>
            </a:r>
          </a:p>
          <a:p>
            <a:pPr lvl="5"/>
            <a:endParaRPr lang="en-IN" altLang="en-US" b="1" dirty="0">
              <a:solidFill>
                <a:srgbClr val="00AEEF"/>
              </a:solidFill>
            </a:endParaRPr>
          </a:p>
          <a:p>
            <a:r>
              <a:rPr lang="en-IN" dirty="0"/>
              <a:t>The definition of the matrix product </a:t>
            </a:r>
            <a:r>
              <a:rPr lang="en-IN" i="1" dirty="0"/>
              <a:t>AB </a:t>
            </a:r>
            <a:r>
              <a:rPr lang="en-IN" dirty="0"/>
              <a:t>uses the natural partition of </a:t>
            </a:r>
            <a:r>
              <a:rPr lang="en-IN" i="1" dirty="0"/>
              <a:t>A </a:t>
            </a:r>
            <a:r>
              <a:rPr lang="en-IN" dirty="0"/>
              <a:t>into </a:t>
            </a:r>
            <a:r>
              <a:rPr lang="en-IN" dirty="0" smtClean="0"/>
              <a:t>rows and </a:t>
            </a:r>
            <a:r>
              <a:rPr lang="en-IN" i="1" dirty="0"/>
              <a:t>B </a:t>
            </a:r>
            <a:r>
              <a:rPr lang="en-IN" dirty="0"/>
              <a:t>into columns; this form might well be called the </a:t>
            </a:r>
            <a:r>
              <a:rPr lang="en-IN" b="1" i="1" dirty="0"/>
              <a:t>row-column representation </a:t>
            </a:r>
            <a:r>
              <a:rPr lang="en-IN" dirty="0" smtClean="0"/>
              <a:t>of the </a:t>
            </a:r>
            <a:r>
              <a:rPr lang="en-IN" dirty="0"/>
              <a:t>product. We can also partition </a:t>
            </a:r>
            <a:r>
              <a:rPr lang="en-IN" i="1" dirty="0"/>
              <a:t>A </a:t>
            </a:r>
            <a:r>
              <a:rPr lang="en-IN" dirty="0"/>
              <a:t>into columns and </a:t>
            </a:r>
            <a:r>
              <a:rPr lang="en-IN" i="1" dirty="0"/>
              <a:t>B </a:t>
            </a:r>
            <a:r>
              <a:rPr lang="en-IN" dirty="0"/>
              <a:t>into rows; this form is </a:t>
            </a:r>
            <a:r>
              <a:rPr lang="en-IN" dirty="0" smtClean="0"/>
              <a:t>called the </a:t>
            </a:r>
            <a:r>
              <a:rPr lang="en-IN" b="1" i="1" dirty="0"/>
              <a:t>column-row representation </a:t>
            </a:r>
            <a:r>
              <a:rPr lang="en-IN" dirty="0"/>
              <a:t>of the product.</a:t>
            </a:r>
            <a:endParaRPr lang="en-US" altLang="en-US" b="1" dirty="0">
              <a:solidFill>
                <a:srgbClr val="00AE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0362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5" y="192024"/>
            <a:ext cx="8582670" cy="1143000"/>
          </a:xfrm>
        </p:spPr>
        <p:txBody>
          <a:bodyPr>
            <a:noAutofit/>
          </a:bodyPr>
          <a:lstStyle/>
          <a:p>
            <a:r>
              <a:rPr lang="en-IN" dirty="0"/>
              <a:t>Partitioned </a:t>
            </a:r>
            <a:r>
              <a:rPr lang="en-IN" dirty="0" smtClean="0"/>
              <a:t>Matrices (7 of 8)</a:t>
            </a:r>
            <a:endParaRPr lang="en-IN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57200" y="1444753"/>
            <a:ext cx="8296835" cy="517051"/>
          </a:xfrm>
        </p:spPr>
        <p:txBody>
          <a:bodyPr/>
          <a:lstStyle/>
          <a:p>
            <a:r>
              <a:rPr lang="en-IN" dirty="0" smtClean="0"/>
              <a:t>In </a:t>
            </a:r>
            <a:r>
              <a:rPr lang="en-IN" dirty="0"/>
              <a:t>this case, we have</a:t>
            </a:r>
            <a:endParaRPr lang="en-US" altLang="en-US" b="1" dirty="0">
              <a:solidFill>
                <a:srgbClr val="00AEEF"/>
              </a:solidFill>
            </a:endParaRPr>
          </a:p>
        </p:txBody>
      </p:sp>
      <p:pic>
        <p:nvPicPr>
          <p:cNvPr id="11" name="Picture 2"/>
          <p:cNvPicPr>
            <a:picLocks noGrp="1" noChangeAspect="1" noChangeArrowheads="1"/>
          </p:cNvPicPr>
          <p:nvPr>
            <p:ph type="pic" sz="quarter" idx="3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39770" y="1810113"/>
            <a:ext cx="5148263" cy="1719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402115" y="4283923"/>
            <a:ext cx="1412830" cy="516569"/>
          </a:xfrm>
        </p:spPr>
        <p:txBody>
          <a:bodyPr/>
          <a:lstStyle/>
          <a:p>
            <a:r>
              <a:rPr lang="en-IN" dirty="0"/>
              <a:t>so</a:t>
            </a:r>
          </a:p>
        </p:txBody>
      </p:sp>
      <p:pic>
        <p:nvPicPr>
          <p:cNvPr id="14" name="Picture 3"/>
          <p:cNvPicPr>
            <a:picLocks noGrp="1" noChangeAspect="1" noChangeArrowheads="1"/>
          </p:cNvPicPr>
          <p:nvPr>
            <p:ph type="pic" sz="quarter" idx="3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58690" y="3553790"/>
            <a:ext cx="7067550" cy="1862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285018" y="4324034"/>
            <a:ext cx="594446" cy="516569"/>
          </a:xfrm>
        </p:spPr>
        <p:txBody>
          <a:bodyPr/>
          <a:lstStyle/>
          <a:p>
            <a:pPr algn="r"/>
            <a:r>
              <a:rPr lang="en-IN" dirty="0" smtClean="0"/>
              <a:t>(2)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583732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5" y="192024"/>
            <a:ext cx="8582670" cy="1143000"/>
          </a:xfrm>
        </p:spPr>
        <p:txBody>
          <a:bodyPr>
            <a:noAutofit/>
          </a:bodyPr>
          <a:lstStyle/>
          <a:p>
            <a:r>
              <a:rPr lang="en-IN" dirty="0"/>
              <a:t>Partitioned </a:t>
            </a:r>
            <a:r>
              <a:rPr lang="en-IN" dirty="0" smtClean="0"/>
              <a:t>Matrices (8 of 8)</a:t>
            </a:r>
            <a:endParaRPr lang="en-IN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57200" y="1444753"/>
            <a:ext cx="8356294" cy="4291029"/>
          </a:xfrm>
        </p:spPr>
        <p:txBody>
          <a:bodyPr/>
          <a:lstStyle/>
          <a:p>
            <a:r>
              <a:rPr lang="en-IN" dirty="0"/>
              <a:t>Notice that the sum resembles a dot product expansion; the difference is that the </a:t>
            </a:r>
            <a:r>
              <a:rPr lang="en-IN" dirty="0" smtClean="0"/>
              <a:t>individual terms </a:t>
            </a:r>
            <a:r>
              <a:rPr lang="en-IN" dirty="0"/>
              <a:t>are matrices, not scalars</a:t>
            </a:r>
            <a:r>
              <a:rPr lang="en-IN" dirty="0" smtClean="0"/>
              <a:t>. Each term </a:t>
            </a:r>
            <a:r>
              <a:rPr lang="en-IN" b="1" dirty="0" err="1"/>
              <a:t>a</a:t>
            </a:r>
            <a:r>
              <a:rPr lang="en-IN" i="1" baseline="-25000" dirty="0" err="1"/>
              <a:t>i</a:t>
            </a:r>
            <a:r>
              <a:rPr lang="en-IN" b="1" dirty="0" err="1"/>
              <a:t>B</a:t>
            </a:r>
            <a:r>
              <a:rPr lang="en-IN" i="1" baseline="-25000" dirty="0" err="1"/>
              <a:t>i</a:t>
            </a:r>
            <a:r>
              <a:rPr lang="en-IN" i="1" dirty="0"/>
              <a:t> </a:t>
            </a:r>
            <a:r>
              <a:rPr lang="en-IN" dirty="0"/>
              <a:t>is the product of an </a:t>
            </a:r>
            <a:r>
              <a:rPr lang="en-IN" i="1" dirty="0">
                <a:latin typeface="Times LT Std" pitchFamily="18" charset="0"/>
              </a:rPr>
              <a:t>m × </a:t>
            </a:r>
            <a:r>
              <a:rPr lang="en-IN" dirty="0">
                <a:latin typeface="Times LT Std" pitchFamily="18" charset="0"/>
              </a:rPr>
              <a:t>1</a:t>
            </a:r>
            <a:r>
              <a:rPr lang="en-IN" i="1" dirty="0">
                <a:latin typeface="Times LT Std" pitchFamily="18" charset="0"/>
              </a:rPr>
              <a:t> </a:t>
            </a:r>
            <a:r>
              <a:rPr lang="en-IN" dirty="0"/>
              <a:t>and a</a:t>
            </a:r>
            <a:r>
              <a:rPr lang="en-IN" dirty="0">
                <a:latin typeface="Times LT Std" pitchFamily="18" charset="0"/>
              </a:rPr>
              <a:t> 1 × </a:t>
            </a:r>
            <a:r>
              <a:rPr lang="en-IN" i="1" dirty="0">
                <a:latin typeface="Times LT Std" pitchFamily="18" charset="0"/>
              </a:rPr>
              <a:t>r </a:t>
            </a:r>
            <a:r>
              <a:rPr lang="en-IN" dirty="0"/>
              <a:t>matrix. </a:t>
            </a:r>
            <a:endParaRPr lang="en-IN" dirty="0" smtClean="0"/>
          </a:p>
          <a:p>
            <a:endParaRPr lang="en-IN" dirty="0"/>
          </a:p>
          <a:p>
            <a:r>
              <a:rPr lang="en-IN" dirty="0" smtClean="0"/>
              <a:t>Thus</a:t>
            </a:r>
            <a:r>
              <a:rPr lang="en-IN" dirty="0"/>
              <a:t>, each </a:t>
            </a:r>
            <a:r>
              <a:rPr lang="en-IN" b="1" dirty="0" err="1"/>
              <a:t>a</a:t>
            </a:r>
            <a:r>
              <a:rPr lang="en-IN" i="1" baseline="-25000" dirty="0" err="1"/>
              <a:t>i</a:t>
            </a:r>
            <a:r>
              <a:rPr lang="en-IN" b="1" dirty="0" err="1"/>
              <a:t>B</a:t>
            </a:r>
            <a:r>
              <a:rPr lang="en-IN" i="1" baseline="-25000" dirty="0" err="1"/>
              <a:t>i</a:t>
            </a:r>
            <a:r>
              <a:rPr lang="en-IN" i="1" dirty="0"/>
              <a:t> </a:t>
            </a:r>
            <a:r>
              <a:rPr lang="en-IN" dirty="0"/>
              <a:t>is an </a:t>
            </a:r>
            <a:r>
              <a:rPr lang="en-IN" i="1" dirty="0">
                <a:latin typeface="Times LT Std" pitchFamily="18" charset="0"/>
              </a:rPr>
              <a:t>m </a:t>
            </a:r>
            <a:r>
              <a:rPr lang="en-IN" dirty="0">
                <a:latin typeface="Times LT Std" pitchFamily="18" charset="0"/>
              </a:rPr>
              <a:t>×</a:t>
            </a:r>
            <a:r>
              <a:rPr lang="en-IN" i="1" dirty="0">
                <a:latin typeface="Times LT Std" pitchFamily="18" charset="0"/>
              </a:rPr>
              <a:t> r </a:t>
            </a:r>
            <a:r>
              <a:rPr lang="en-IN" dirty="0" smtClean="0"/>
              <a:t>matrix—the </a:t>
            </a:r>
            <a:r>
              <a:rPr lang="en-IN" dirty="0"/>
              <a:t>same size as </a:t>
            </a:r>
            <a:r>
              <a:rPr lang="en-IN" i="1" dirty="0"/>
              <a:t>AB</a:t>
            </a:r>
            <a:r>
              <a:rPr lang="en-IN" dirty="0"/>
              <a:t>. The products </a:t>
            </a:r>
            <a:r>
              <a:rPr lang="en-IN" b="1" dirty="0" err="1"/>
              <a:t>a</a:t>
            </a:r>
            <a:r>
              <a:rPr lang="en-IN" i="1" baseline="-25000" dirty="0" err="1"/>
              <a:t>i</a:t>
            </a:r>
            <a:r>
              <a:rPr lang="en-IN" b="1" dirty="0" err="1"/>
              <a:t>B</a:t>
            </a:r>
            <a:r>
              <a:rPr lang="en-IN" i="1" baseline="-25000" dirty="0" err="1"/>
              <a:t>i</a:t>
            </a:r>
            <a:r>
              <a:rPr lang="en-IN" i="1" dirty="0"/>
              <a:t> </a:t>
            </a:r>
            <a:r>
              <a:rPr lang="en-IN" dirty="0"/>
              <a:t>are called </a:t>
            </a:r>
            <a:r>
              <a:rPr lang="en-IN" b="1" i="1" dirty="0"/>
              <a:t>outer products, </a:t>
            </a:r>
            <a:r>
              <a:rPr lang="en-IN" dirty="0"/>
              <a:t>and (2) </a:t>
            </a:r>
            <a:r>
              <a:rPr lang="en-IN" dirty="0" smtClean="0"/>
              <a:t>is called </a:t>
            </a:r>
            <a:r>
              <a:rPr lang="en-IN" dirty="0"/>
              <a:t>the </a:t>
            </a:r>
            <a:r>
              <a:rPr lang="en-IN" b="1" i="1" dirty="0"/>
              <a:t>outer product expansion </a:t>
            </a:r>
            <a:r>
              <a:rPr lang="en-IN" dirty="0"/>
              <a:t>of </a:t>
            </a:r>
            <a:r>
              <a:rPr lang="en-IN" i="1" dirty="0"/>
              <a:t>AB</a:t>
            </a:r>
            <a:r>
              <a:rPr lang="en-IN" dirty="0"/>
              <a:t>.</a:t>
            </a:r>
            <a:endParaRPr lang="en-US" altLang="en-US" b="1" dirty="0">
              <a:solidFill>
                <a:srgbClr val="00AE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6579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dirty="0"/>
              <a:t>Example </a:t>
            </a:r>
            <a:r>
              <a:rPr lang="en-US" altLang="en-US" dirty="0" smtClean="0"/>
              <a:t>3.12 (1 of 4)</a:t>
            </a:r>
            <a:endParaRPr lang="en-IN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57200" y="1431875"/>
            <a:ext cx="8335962" cy="516569"/>
          </a:xfrm>
        </p:spPr>
        <p:txBody>
          <a:bodyPr/>
          <a:lstStyle/>
          <a:p>
            <a:r>
              <a:rPr lang="en-IN" dirty="0"/>
              <a:t>Consider the partitioned matrices</a:t>
            </a:r>
            <a:r>
              <a:rPr lang="en-IN" dirty="0" smtClean="0"/>
              <a:t> </a:t>
            </a:r>
            <a:r>
              <a:rPr lang="en-IN" i="1" dirty="0"/>
              <a:t>A </a:t>
            </a:r>
            <a:r>
              <a:rPr lang="en-IN" dirty="0"/>
              <a:t>and </a:t>
            </a:r>
            <a:r>
              <a:rPr lang="en-IN" i="1" dirty="0" smtClean="0"/>
              <a:t>B </a:t>
            </a:r>
            <a:r>
              <a:rPr lang="en-IN" dirty="0" smtClean="0"/>
              <a:t>as follows.</a:t>
            </a:r>
            <a:endParaRPr lang="en-IN" dirty="0"/>
          </a:p>
        </p:txBody>
      </p:sp>
      <p:pic>
        <p:nvPicPr>
          <p:cNvPr id="10" name="Picture 2"/>
          <p:cNvPicPr>
            <a:picLocks noGrp="1" noChangeAspect="1" noChangeArrowheads="1"/>
          </p:cNvPicPr>
          <p:nvPr>
            <p:ph type="pic" sz="quarter" idx="3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01743" y="2133950"/>
            <a:ext cx="6023610" cy="180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59472" y="4310631"/>
            <a:ext cx="8335962" cy="456784"/>
          </a:xfrm>
        </p:spPr>
        <p:txBody>
          <a:bodyPr/>
          <a:lstStyle/>
          <a:p>
            <a:r>
              <a:rPr lang="en-IN" dirty="0" smtClean="0"/>
              <a:t>They </a:t>
            </a:r>
            <a:r>
              <a:rPr lang="en-IN" dirty="0"/>
              <a:t>have the block structures</a:t>
            </a:r>
            <a:endParaRPr lang="en-IN" dirty="0" smtClean="0"/>
          </a:p>
        </p:txBody>
      </p:sp>
      <p:pic>
        <p:nvPicPr>
          <p:cNvPr id="12" name="Picture 3"/>
          <p:cNvPicPr>
            <a:picLocks noGrp="1" noChangeAspect="1" noChangeArrowheads="1"/>
          </p:cNvPicPr>
          <p:nvPr>
            <p:ph type="pic" sz="quarter" idx="3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790999" y="5223623"/>
            <a:ext cx="5581650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13696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dirty="0"/>
              <a:t>Example </a:t>
            </a:r>
            <a:r>
              <a:rPr lang="en-US" altLang="en-US" dirty="0" smtClean="0"/>
              <a:t>3.12 (2 of 4)</a:t>
            </a:r>
            <a:endParaRPr lang="en-IN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57200" y="1444753"/>
            <a:ext cx="8335962" cy="1386582"/>
          </a:xfrm>
        </p:spPr>
        <p:txBody>
          <a:bodyPr/>
          <a:lstStyle/>
          <a:p>
            <a:r>
              <a:rPr lang="en-IN" dirty="0"/>
              <a:t>If we ignore for the moment the fact that </a:t>
            </a:r>
            <a:r>
              <a:rPr lang="en-IN" dirty="0" smtClean="0"/>
              <a:t>their entries </a:t>
            </a:r>
            <a:r>
              <a:rPr lang="en-IN" dirty="0"/>
              <a:t>are matrices, then </a:t>
            </a:r>
            <a:r>
              <a:rPr lang="en-IN" i="1" dirty="0"/>
              <a:t>A </a:t>
            </a:r>
            <a:r>
              <a:rPr lang="en-IN" dirty="0"/>
              <a:t>appears to be a </a:t>
            </a:r>
            <a:r>
              <a:rPr lang="en-IN" dirty="0">
                <a:latin typeface="Times LT Std" pitchFamily="18" charset="0"/>
              </a:rPr>
              <a:t>2 </a:t>
            </a:r>
            <a:r>
              <a:rPr lang="en-IN" dirty="0" smtClean="0">
                <a:latin typeface="Times LT Std" pitchFamily="18" charset="0"/>
              </a:rPr>
              <a:t>× </a:t>
            </a:r>
            <a:r>
              <a:rPr lang="en-IN" dirty="0">
                <a:latin typeface="Times LT Std" pitchFamily="18" charset="0"/>
              </a:rPr>
              <a:t>2 </a:t>
            </a:r>
            <a:r>
              <a:rPr lang="en-IN" dirty="0"/>
              <a:t>matrix and </a:t>
            </a:r>
            <a:r>
              <a:rPr lang="en-IN" i="1" dirty="0"/>
              <a:t>B </a:t>
            </a:r>
            <a:r>
              <a:rPr lang="en-IN" dirty="0"/>
              <a:t>a </a:t>
            </a:r>
            <a:r>
              <a:rPr lang="en-IN" dirty="0">
                <a:latin typeface="Times LT Std" pitchFamily="18" charset="0"/>
              </a:rPr>
              <a:t>2 </a:t>
            </a:r>
            <a:r>
              <a:rPr lang="en-IN" dirty="0" smtClean="0">
                <a:latin typeface="Times LT Std" pitchFamily="18" charset="0"/>
              </a:rPr>
              <a:t>× </a:t>
            </a:r>
            <a:r>
              <a:rPr lang="en-IN" dirty="0">
                <a:latin typeface="Times LT Std" pitchFamily="18" charset="0"/>
              </a:rPr>
              <a:t>3 </a:t>
            </a:r>
            <a:r>
              <a:rPr lang="en-IN" dirty="0"/>
              <a:t>matrix. </a:t>
            </a:r>
            <a:r>
              <a:rPr lang="en-IN" dirty="0" smtClean="0"/>
              <a:t>Their product </a:t>
            </a:r>
            <a:r>
              <a:rPr lang="en-IN" dirty="0"/>
              <a:t>should thus be a </a:t>
            </a:r>
            <a:r>
              <a:rPr lang="en-IN" dirty="0">
                <a:latin typeface="Times LT Std" pitchFamily="18" charset="0"/>
              </a:rPr>
              <a:t>2 </a:t>
            </a:r>
            <a:r>
              <a:rPr lang="en-IN" dirty="0" smtClean="0">
                <a:latin typeface="Times LT Std" pitchFamily="18" charset="0"/>
              </a:rPr>
              <a:t>× </a:t>
            </a:r>
            <a:r>
              <a:rPr lang="en-IN" dirty="0">
                <a:latin typeface="Times LT Std" pitchFamily="18" charset="0"/>
              </a:rPr>
              <a:t>3 </a:t>
            </a:r>
            <a:r>
              <a:rPr lang="en-IN" dirty="0"/>
              <a:t>matrix given by</a:t>
            </a:r>
          </a:p>
        </p:txBody>
      </p:sp>
      <p:pic>
        <p:nvPicPr>
          <p:cNvPr id="9" name="Picture 2"/>
          <p:cNvPicPr>
            <a:picLocks noGrp="1" noChangeAspect="1" noChangeArrowheads="1"/>
          </p:cNvPicPr>
          <p:nvPr>
            <p:ph type="pic" sz="quarter" idx="3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50900" y="2927357"/>
            <a:ext cx="74295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59472" y="5191532"/>
            <a:ext cx="8335962" cy="848349"/>
          </a:xfrm>
        </p:spPr>
        <p:txBody>
          <a:bodyPr/>
          <a:lstStyle/>
          <a:p>
            <a:r>
              <a:rPr lang="en-IN" dirty="0"/>
              <a:t>But all of the products in this calculation are actually </a:t>
            </a:r>
            <a:r>
              <a:rPr lang="en-IN" i="1" dirty="0"/>
              <a:t>matrix </a:t>
            </a:r>
            <a:r>
              <a:rPr lang="en-IN" dirty="0"/>
              <a:t>products, so we need </a:t>
            </a:r>
            <a:r>
              <a:rPr lang="en-IN" dirty="0" smtClean="0"/>
              <a:t>to make </a:t>
            </a:r>
            <a:r>
              <a:rPr lang="en-IN" dirty="0"/>
              <a:t>sure that they are all defined. </a:t>
            </a:r>
            <a:endParaRPr lang="en-IN" dirty="0" smtClean="0"/>
          </a:p>
        </p:txBody>
      </p:sp>
    </p:spTree>
    <p:extLst>
      <p:ext uri="{BB962C8B-B14F-4D97-AF65-F5344CB8AC3E}">
        <p14:creationId xmlns:p14="http://schemas.microsoft.com/office/powerpoint/2010/main" val="2407081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dirty="0"/>
              <a:t>Example </a:t>
            </a:r>
            <a:r>
              <a:rPr lang="en-US" altLang="en-US" dirty="0" smtClean="0"/>
              <a:t>3.12 (3 of 4)</a:t>
            </a:r>
            <a:endParaRPr lang="en-IN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57200" y="1444753"/>
            <a:ext cx="8335962" cy="3314534"/>
          </a:xfrm>
        </p:spPr>
        <p:txBody>
          <a:bodyPr/>
          <a:lstStyle/>
          <a:p>
            <a:r>
              <a:rPr lang="en-IN" dirty="0"/>
              <a:t>A quick check reveals that this is indeed the </a:t>
            </a:r>
            <a:r>
              <a:rPr lang="en-IN" dirty="0" smtClean="0"/>
              <a:t>case, since </a:t>
            </a:r>
            <a:r>
              <a:rPr lang="en-IN" dirty="0"/>
              <a:t>the numbers of </a:t>
            </a:r>
            <a:r>
              <a:rPr lang="en-IN" i="1" dirty="0"/>
              <a:t>columns </a:t>
            </a:r>
            <a:r>
              <a:rPr lang="en-IN" dirty="0"/>
              <a:t>in the blocks of </a:t>
            </a:r>
            <a:r>
              <a:rPr lang="en-IN" i="1" dirty="0"/>
              <a:t>A </a:t>
            </a:r>
            <a:r>
              <a:rPr lang="en-IN" dirty="0"/>
              <a:t>(3 and 2) match the numbers of </a:t>
            </a:r>
            <a:r>
              <a:rPr lang="en-IN" i="1" dirty="0" smtClean="0"/>
              <a:t>rows </a:t>
            </a:r>
            <a:r>
              <a:rPr lang="en-IN" dirty="0" smtClean="0"/>
              <a:t>in </a:t>
            </a:r>
            <a:r>
              <a:rPr lang="en-IN" dirty="0"/>
              <a:t>the blocks of </a:t>
            </a:r>
            <a:r>
              <a:rPr lang="en-IN" i="1" dirty="0"/>
              <a:t>B</a:t>
            </a:r>
            <a:r>
              <a:rPr lang="en-IN" dirty="0"/>
              <a:t>. The matrices </a:t>
            </a:r>
            <a:r>
              <a:rPr lang="en-IN" i="1" dirty="0"/>
              <a:t>A </a:t>
            </a:r>
            <a:r>
              <a:rPr lang="en-IN" dirty="0"/>
              <a:t>and </a:t>
            </a:r>
            <a:r>
              <a:rPr lang="en-IN" i="1" dirty="0"/>
              <a:t>B </a:t>
            </a:r>
            <a:r>
              <a:rPr lang="en-IN" dirty="0"/>
              <a:t>are said to be </a:t>
            </a:r>
            <a:r>
              <a:rPr lang="en-IN" b="1" i="1" dirty="0"/>
              <a:t>partitioned conformably </a:t>
            </a:r>
            <a:r>
              <a:rPr lang="en-IN" b="1" i="1" dirty="0" smtClean="0"/>
              <a:t>for block </a:t>
            </a:r>
            <a:r>
              <a:rPr lang="en-IN" b="1" i="1" dirty="0"/>
              <a:t>multiplication</a:t>
            </a:r>
            <a:r>
              <a:rPr lang="en-IN" b="1" dirty="0"/>
              <a:t>.</a:t>
            </a:r>
          </a:p>
          <a:p>
            <a:r>
              <a:rPr lang="en-IN" dirty="0"/>
              <a:t>Carrying out the calculations indicated gives us the product </a:t>
            </a:r>
            <a:r>
              <a:rPr lang="en-IN" i="1" dirty="0"/>
              <a:t>AB </a:t>
            </a:r>
            <a:r>
              <a:rPr lang="en-IN" dirty="0"/>
              <a:t>in partitioned form:</a:t>
            </a:r>
          </a:p>
        </p:txBody>
      </p:sp>
      <p:pic>
        <p:nvPicPr>
          <p:cNvPr id="9" name="Picture 2"/>
          <p:cNvPicPr>
            <a:picLocks noGrp="1" noChangeAspect="1" noChangeArrowheads="1"/>
          </p:cNvPicPr>
          <p:nvPr>
            <p:ph type="pic" sz="quarter" idx="3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11873" y="4266707"/>
            <a:ext cx="8069580" cy="10934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07081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dirty="0"/>
              <a:t>Example </a:t>
            </a:r>
            <a:r>
              <a:rPr lang="en-US" altLang="en-US" dirty="0" smtClean="0"/>
              <a:t>3.12 (4 of 4)</a:t>
            </a:r>
            <a:endParaRPr lang="en-IN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57200" y="1444753"/>
            <a:ext cx="8335962" cy="3314534"/>
          </a:xfrm>
        </p:spPr>
        <p:txBody>
          <a:bodyPr/>
          <a:lstStyle/>
          <a:p>
            <a:r>
              <a:rPr lang="en-IN" dirty="0"/>
              <a:t>The calculations for the other </a:t>
            </a:r>
            <a:r>
              <a:rPr lang="en-IN" dirty="0" smtClean="0"/>
              <a:t>five blocks </a:t>
            </a:r>
            <a:r>
              <a:rPr lang="en-IN" dirty="0"/>
              <a:t>of </a:t>
            </a:r>
            <a:r>
              <a:rPr lang="en-IN" i="1" dirty="0"/>
              <a:t>AB </a:t>
            </a:r>
            <a:r>
              <a:rPr lang="en-IN" dirty="0"/>
              <a:t>are similar. Check that the result is</a:t>
            </a:r>
          </a:p>
        </p:txBody>
      </p:sp>
      <p:pic>
        <p:nvPicPr>
          <p:cNvPr id="7" name="Picture 2"/>
          <p:cNvPicPr>
            <a:picLocks noGrp="1" noChangeAspect="1" noChangeArrowheads="1"/>
          </p:cNvPicPr>
          <p:nvPr>
            <p:ph type="pic" sz="quarter" idx="3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97094" y="2216159"/>
            <a:ext cx="3320415" cy="280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94134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dirty="0" smtClean="0">
                <a:solidFill>
                  <a:srgbClr val="0D98C3"/>
                </a:solidFill>
              </a:rPr>
              <a:t>Matrix </a:t>
            </a:r>
            <a:r>
              <a:rPr lang="en-IN" dirty="0">
                <a:solidFill>
                  <a:srgbClr val="0D98C3"/>
                </a:solidFill>
              </a:rPr>
              <a:t>Powers</a:t>
            </a:r>
          </a:p>
        </p:txBody>
      </p:sp>
    </p:spTree>
    <p:extLst>
      <p:ext uri="{BB962C8B-B14F-4D97-AF65-F5344CB8AC3E}">
        <p14:creationId xmlns:p14="http://schemas.microsoft.com/office/powerpoint/2010/main" val="2857484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dirty="0"/>
              <a:t>Matrix </a:t>
            </a:r>
            <a:r>
              <a:rPr lang="en-IN" dirty="0" smtClean="0"/>
              <a:t>Powers (1 of 2)</a:t>
            </a:r>
            <a:endParaRPr lang="en-IN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57200" y="1444753"/>
            <a:ext cx="8335962" cy="1188278"/>
          </a:xfrm>
        </p:spPr>
        <p:txBody>
          <a:bodyPr/>
          <a:lstStyle/>
          <a:p>
            <a:r>
              <a:rPr lang="en-IN" dirty="0"/>
              <a:t>When </a:t>
            </a:r>
            <a:r>
              <a:rPr lang="en-IN" i="1" dirty="0"/>
              <a:t>A </a:t>
            </a:r>
            <a:r>
              <a:rPr lang="en-IN" dirty="0"/>
              <a:t>and </a:t>
            </a:r>
            <a:r>
              <a:rPr lang="en-IN" i="1" dirty="0"/>
              <a:t>B </a:t>
            </a:r>
            <a:r>
              <a:rPr lang="en-IN" dirty="0"/>
              <a:t>are two </a:t>
            </a:r>
            <a:r>
              <a:rPr lang="en-IN" i="1" dirty="0">
                <a:latin typeface="Times LT Std" pitchFamily="18" charset="0"/>
              </a:rPr>
              <a:t>n</a:t>
            </a:r>
            <a:r>
              <a:rPr lang="en-IN" dirty="0">
                <a:latin typeface="Times LT Std" pitchFamily="18" charset="0"/>
              </a:rPr>
              <a:t> × </a:t>
            </a:r>
            <a:r>
              <a:rPr lang="en-IN" i="1" dirty="0">
                <a:latin typeface="Times LT Std" pitchFamily="18" charset="0"/>
              </a:rPr>
              <a:t>n</a:t>
            </a:r>
            <a:r>
              <a:rPr lang="en-IN" dirty="0">
                <a:latin typeface="Times LT Std" pitchFamily="18" charset="0"/>
              </a:rPr>
              <a:t> </a:t>
            </a:r>
            <a:r>
              <a:rPr lang="en-IN" dirty="0"/>
              <a:t>matrices, their product </a:t>
            </a:r>
            <a:r>
              <a:rPr lang="en-IN" i="1" dirty="0"/>
              <a:t>AB </a:t>
            </a:r>
            <a:r>
              <a:rPr lang="en-IN" dirty="0"/>
              <a:t>will also be an </a:t>
            </a:r>
            <a:r>
              <a:rPr lang="en-IN" i="1" dirty="0">
                <a:latin typeface="Times LT Std" pitchFamily="18" charset="0"/>
              </a:rPr>
              <a:t>n</a:t>
            </a:r>
            <a:r>
              <a:rPr lang="en-IN" dirty="0">
                <a:latin typeface="Times LT Std" pitchFamily="18" charset="0"/>
              </a:rPr>
              <a:t> × </a:t>
            </a:r>
            <a:r>
              <a:rPr lang="en-IN" i="1" dirty="0">
                <a:latin typeface="Times LT Std" pitchFamily="18" charset="0"/>
              </a:rPr>
              <a:t>n</a:t>
            </a:r>
            <a:r>
              <a:rPr lang="en-IN" i="1" dirty="0" smtClean="0"/>
              <a:t> </a:t>
            </a:r>
            <a:r>
              <a:rPr lang="en-IN" dirty="0" smtClean="0"/>
              <a:t>matrix. A </a:t>
            </a:r>
            <a:r>
              <a:rPr lang="en-IN" dirty="0"/>
              <a:t>special case occurs when </a:t>
            </a:r>
            <a:r>
              <a:rPr lang="en-IN" i="1" dirty="0">
                <a:latin typeface="Times LT Std" pitchFamily="18" charset="0"/>
              </a:rPr>
              <a:t>A</a:t>
            </a:r>
            <a:r>
              <a:rPr lang="en-IN" dirty="0">
                <a:latin typeface="Times LT Std" pitchFamily="18" charset="0"/>
              </a:rPr>
              <a:t> = </a:t>
            </a:r>
            <a:r>
              <a:rPr lang="en-IN" i="1" dirty="0">
                <a:latin typeface="Times LT Std" pitchFamily="18" charset="0"/>
              </a:rPr>
              <a:t>B</a:t>
            </a:r>
            <a:r>
              <a:rPr lang="en-IN" dirty="0" smtClean="0"/>
              <a:t>. To define </a:t>
            </a:r>
            <a:endParaRPr lang="en-IN" dirty="0"/>
          </a:p>
        </p:txBody>
      </p:sp>
      <p:pic>
        <p:nvPicPr>
          <p:cNvPr id="7" name="Picture 2"/>
          <p:cNvPicPr>
            <a:picLocks noGrp="1" noChangeAspect="1" noChangeArrowheads="1"/>
          </p:cNvPicPr>
          <p:nvPr>
            <p:ph type="pic" sz="quarter" idx="3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67435" y="2203254"/>
            <a:ext cx="1063212" cy="389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3328" y="2170037"/>
            <a:ext cx="8335962" cy="496045"/>
          </a:xfrm>
        </p:spPr>
        <p:txBody>
          <a:bodyPr/>
          <a:lstStyle/>
          <a:p>
            <a:r>
              <a:rPr lang="en-IN" dirty="0" smtClean="0"/>
              <a:t>                             and</a:t>
            </a:r>
            <a:r>
              <a:rPr lang="en-IN" dirty="0"/>
              <a:t>, in </a:t>
            </a:r>
            <a:r>
              <a:rPr lang="en-IN" dirty="0" smtClean="0"/>
              <a:t>general, to </a:t>
            </a:r>
            <a:r>
              <a:rPr lang="en-IN" dirty="0"/>
              <a:t>define</a:t>
            </a:r>
          </a:p>
        </p:txBody>
      </p:sp>
      <p:pic>
        <p:nvPicPr>
          <p:cNvPr id="13" name="Picture 3"/>
          <p:cNvPicPr>
            <a:picLocks noGrp="1" noChangeAspect="1" noChangeArrowheads="1"/>
          </p:cNvPicPr>
          <p:nvPr>
            <p:ph type="pic" sz="quarter" idx="3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48369" y="2158891"/>
            <a:ext cx="417195" cy="4343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95759" y="2168199"/>
            <a:ext cx="8260676" cy="496045"/>
          </a:xfrm>
        </p:spPr>
        <p:txBody>
          <a:bodyPr/>
          <a:lstStyle/>
          <a:p>
            <a:r>
              <a:rPr lang="en-IN" dirty="0" smtClean="0"/>
              <a:t>                  </a:t>
            </a:r>
            <a:r>
              <a:rPr lang="en-IN" i="1" dirty="0">
                <a:latin typeface="Times LT Std" pitchFamily="18" charset="0"/>
              </a:rPr>
              <a:t> </a:t>
            </a:r>
            <a:r>
              <a:rPr lang="en-IN" dirty="0" smtClean="0"/>
              <a:t>                                                       as</a:t>
            </a:r>
            <a:endParaRPr lang="en-IN" dirty="0"/>
          </a:p>
        </p:txBody>
      </p:sp>
      <p:pic>
        <p:nvPicPr>
          <p:cNvPr id="18" name="Picture 4"/>
          <p:cNvPicPr>
            <a:picLocks noGrp="1" noChangeAspect="1" noChangeArrowheads="1"/>
          </p:cNvPicPr>
          <p:nvPr>
            <p:ph type="pic" sz="quarter" idx="3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910656" y="2711231"/>
            <a:ext cx="2440305" cy="10915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11294" y="3943774"/>
            <a:ext cx="8335962" cy="1188278"/>
          </a:xfrm>
        </p:spPr>
        <p:txBody>
          <a:bodyPr/>
          <a:lstStyle/>
          <a:p>
            <a:r>
              <a:rPr lang="en-IN" dirty="0"/>
              <a:t>if </a:t>
            </a:r>
            <a:r>
              <a:rPr lang="en-IN" i="1" dirty="0"/>
              <a:t>k </a:t>
            </a:r>
            <a:r>
              <a:rPr lang="en-IN" dirty="0"/>
              <a:t>is a positive integer. Thus,</a:t>
            </a:r>
          </a:p>
        </p:txBody>
      </p:sp>
      <p:pic>
        <p:nvPicPr>
          <p:cNvPr id="25" name="Picture 5"/>
          <p:cNvPicPr>
            <a:picLocks noGrp="1" noChangeAspect="1" noChangeArrowheads="1"/>
          </p:cNvPicPr>
          <p:nvPr>
            <p:ph type="pic" sz="quarter" idx="32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562934" y="3861533"/>
            <a:ext cx="1223010" cy="548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85590" y="3963970"/>
            <a:ext cx="8514066" cy="1188278"/>
          </a:xfrm>
        </p:spPr>
        <p:txBody>
          <a:bodyPr/>
          <a:lstStyle/>
          <a:p>
            <a:r>
              <a:rPr lang="en-IN" dirty="0" smtClean="0"/>
              <a:t>                                                               and </a:t>
            </a:r>
            <a:r>
              <a:rPr lang="en-IN" dirty="0"/>
              <a:t>it is convenient to </a:t>
            </a:r>
            <a:endParaRPr lang="en-IN" dirty="0" smtClean="0"/>
          </a:p>
          <a:p>
            <a:r>
              <a:rPr lang="en-IN" dirty="0" smtClean="0"/>
              <a:t>define</a:t>
            </a:r>
            <a:endParaRPr lang="en-IN" dirty="0"/>
          </a:p>
        </p:txBody>
      </p:sp>
      <p:pic>
        <p:nvPicPr>
          <p:cNvPr id="28" name="Picture 6"/>
          <p:cNvPicPr>
            <a:picLocks noGrp="1" noChangeAspect="1" noChangeArrowheads="1"/>
          </p:cNvPicPr>
          <p:nvPr>
            <p:ph type="pic" sz="quarter" idx="32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37106" y="4463532"/>
            <a:ext cx="1228725" cy="497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47812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dirty="0"/>
              <a:t>Matrix Powers </a:t>
            </a:r>
            <a:r>
              <a:rPr lang="en-IN" dirty="0" smtClean="0"/>
              <a:t>(2 </a:t>
            </a:r>
            <a:r>
              <a:rPr lang="en-IN" dirty="0"/>
              <a:t>of </a:t>
            </a:r>
            <a:r>
              <a:rPr lang="en-IN" dirty="0" smtClean="0"/>
              <a:t>2)</a:t>
            </a:r>
            <a:endParaRPr lang="en-IN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57200" y="1444753"/>
            <a:ext cx="8335962" cy="1728105"/>
          </a:xfrm>
        </p:spPr>
        <p:txBody>
          <a:bodyPr/>
          <a:lstStyle/>
          <a:p>
            <a:r>
              <a:rPr lang="en-IN" dirty="0"/>
              <a:t>The following properties </a:t>
            </a:r>
            <a:r>
              <a:rPr lang="en-IN" dirty="0" smtClean="0"/>
              <a:t>follow immediately </a:t>
            </a:r>
            <a:r>
              <a:rPr lang="en-IN" dirty="0"/>
              <a:t>from </a:t>
            </a:r>
            <a:r>
              <a:rPr lang="en-IN" dirty="0" smtClean="0"/>
              <a:t>the definitions. </a:t>
            </a:r>
          </a:p>
          <a:p>
            <a:r>
              <a:rPr lang="en-IN" dirty="0"/>
              <a:t>If </a:t>
            </a:r>
            <a:r>
              <a:rPr lang="en-IN" i="1" dirty="0"/>
              <a:t>A </a:t>
            </a:r>
            <a:r>
              <a:rPr lang="en-IN" dirty="0"/>
              <a:t>is a square matrix and </a:t>
            </a:r>
            <a:r>
              <a:rPr lang="en-IN" i="1" dirty="0"/>
              <a:t>r </a:t>
            </a:r>
            <a:r>
              <a:rPr lang="en-IN" dirty="0"/>
              <a:t>and </a:t>
            </a:r>
            <a:r>
              <a:rPr lang="en-IN" i="1" dirty="0"/>
              <a:t>s </a:t>
            </a:r>
            <a:r>
              <a:rPr lang="en-IN" dirty="0"/>
              <a:t>are nonnegative integers, then</a:t>
            </a:r>
          </a:p>
        </p:txBody>
      </p:sp>
      <p:pic>
        <p:nvPicPr>
          <p:cNvPr id="8" name="Picture 2"/>
          <p:cNvPicPr>
            <a:picLocks noGrp="1" noChangeAspect="1" noChangeArrowheads="1"/>
          </p:cNvPicPr>
          <p:nvPr>
            <p:ph type="pic" sz="quarter" idx="32"/>
          </p:nvPr>
        </p:nvPicPr>
        <p:blipFill>
          <a:blip r:embed="rId2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86945" y="3100914"/>
            <a:ext cx="2240280" cy="960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11451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5" y="192024"/>
            <a:ext cx="8582670" cy="1143000"/>
          </a:xfrm>
        </p:spPr>
        <p:txBody>
          <a:bodyPr>
            <a:noAutofit/>
          </a:bodyPr>
          <a:lstStyle/>
          <a:p>
            <a:r>
              <a:rPr lang="en-IN" dirty="0">
                <a:solidFill>
                  <a:prstClr val="black"/>
                </a:solidFill>
              </a:rPr>
              <a:t>Matrix Operations </a:t>
            </a:r>
            <a:r>
              <a:rPr lang="en-US" altLang="en-US" dirty="0" smtClean="0">
                <a:solidFill>
                  <a:prstClr val="black"/>
                </a:solidFill>
              </a:rPr>
              <a:t>(2 </a:t>
            </a:r>
            <a:r>
              <a:rPr lang="en-US" altLang="en-US" dirty="0">
                <a:solidFill>
                  <a:prstClr val="black"/>
                </a:solidFill>
              </a:rPr>
              <a:t>of </a:t>
            </a:r>
            <a:r>
              <a:rPr lang="en-US" altLang="en-US" dirty="0" smtClean="0">
                <a:solidFill>
                  <a:prstClr val="black"/>
                </a:solidFill>
              </a:rPr>
              <a:t>5)</a:t>
            </a:r>
            <a:endParaRPr lang="en-IN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57200" y="1444754"/>
            <a:ext cx="8256494" cy="2189095"/>
          </a:xfrm>
        </p:spPr>
        <p:txBody>
          <a:bodyPr/>
          <a:lstStyle/>
          <a:p>
            <a:r>
              <a:rPr lang="en-IN" dirty="0"/>
              <a:t>We use </a:t>
            </a:r>
            <a:r>
              <a:rPr lang="en-IN" i="1" dirty="0"/>
              <a:t>double-subscript </a:t>
            </a:r>
            <a:r>
              <a:rPr lang="en-IN" dirty="0"/>
              <a:t>notation to refer to the entries of a matrix </a:t>
            </a:r>
            <a:r>
              <a:rPr lang="en-IN" i="1" dirty="0"/>
              <a:t>A</a:t>
            </a:r>
            <a:r>
              <a:rPr lang="en-IN" dirty="0"/>
              <a:t>. The entry </a:t>
            </a:r>
            <a:r>
              <a:rPr lang="en-IN" dirty="0" smtClean="0"/>
              <a:t>of </a:t>
            </a:r>
            <a:r>
              <a:rPr lang="en-IN" i="1" dirty="0"/>
              <a:t>A </a:t>
            </a:r>
            <a:r>
              <a:rPr lang="en-IN" dirty="0"/>
              <a:t>in row </a:t>
            </a:r>
            <a:r>
              <a:rPr lang="en-IN" i="1" dirty="0" err="1"/>
              <a:t>i</a:t>
            </a:r>
            <a:r>
              <a:rPr lang="en-IN" i="1" dirty="0"/>
              <a:t> </a:t>
            </a:r>
            <a:r>
              <a:rPr lang="en-IN" dirty="0"/>
              <a:t>and column </a:t>
            </a:r>
            <a:r>
              <a:rPr lang="en-IN" i="1" dirty="0"/>
              <a:t>j </a:t>
            </a:r>
            <a:r>
              <a:rPr lang="en-IN" dirty="0"/>
              <a:t>is denoted by </a:t>
            </a:r>
            <a:r>
              <a:rPr lang="en-IN" i="1" dirty="0" err="1"/>
              <a:t>a</a:t>
            </a:r>
            <a:r>
              <a:rPr lang="en-IN" i="1" baseline="-25000" dirty="0" err="1"/>
              <a:t>ij</a:t>
            </a:r>
            <a:r>
              <a:rPr lang="en-IN" dirty="0" smtClean="0"/>
              <a:t>.</a:t>
            </a:r>
          </a:p>
          <a:p>
            <a:endParaRPr lang="en-US" altLang="en-US" dirty="0"/>
          </a:p>
          <a:p>
            <a:r>
              <a:rPr lang="en-IN" dirty="0"/>
              <a:t>With this notation, a </a:t>
            </a:r>
            <a:r>
              <a:rPr lang="en-IN" dirty="0" smtClean="0"/>
              <a:t>general </a:t>
            </a:r>
            <a:r>
              <a:rPr lang="en-IN" i="1" dirty="0" smtClean="0">
                <a:latin typeface="Times LT Std" pitchFamily="18" charset="0"/>
              </a:rPr>
              <a:t>m</a:t>
            </a:r>
            <a:r>
              <a:rPr lang="en-IN" dirty="0" smtClean="0">
                <a:latin typeface="Times LT Std" pitchFamily="18" charset="0"/>
              </a:rPr>
              <a:t> × </a:t>
            </a:r>
            <a:r>
              <a:rPr lang="en-IN" i="1" dirty="0">
                <a:latin typeface="Times LT Std" pitchFamily="18" charset="0"/>
              </a:rPr>
              <a:t>n </a:t>
            </a:r>
            <a:r>
              <a:rPr lang="en-IN" dirty="0"/>
              <a:t>matrix </a:t>
            </a:r>
            <a:r>
              <a:rPr lang="en-IN" i="1" dirty="0"/>
              <a:t>A </a:t>
            </a:r>
            <a:r>
              <a:rPr lang="en-IN" dirty="0"/>
              <a:t>has the form</a:t>
            </a:r>
            <a:endParaRPr lang="en-US" altLang="en-US" dirty="0"/>
          </a:p>
          <a:p>
            <a:endParaRPr lang="en-US" altLang="en-US" dirty="0"/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type="pic" sz="quarter" idx="3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86078" y="3780147"/>
            <a:ext cx="3726180" cy="1609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32878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dirty="0"/>
              <a:t>Example </a:t>
            </a:r>
            <a:r>
              <a:rPr lang="en-US" altLang="en-US" dirty="0" smtClean="0"/>
              <a:t>3.13 (1 of 5)</a:t>
            </a:r>
            <a:endParaRPr lang="en-IN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57200" y="1444753"/>
            <a:ext cx="8335962" cy="989975"/>
          </a:xfrm>
        </p:spPr>
        <p:txBody>
          <a:bodyPr/>
          <a:lstStyle/>
          <a:p>
            <a:pPr lvl="8"/>
            <a:endParaRPr lang="en-IN" dirty="0" smtClean="0"/>
          </a:p>
          <a:p>
            <a:r>
              <a:rPr lang="en-IN" dirty="0" smtClean="0"/>
              <a:t>(a) If </a:t>
            </a:r>
            <a:endParaRPr lang="en-IN" dirty="0"/>
          </a:p>
        </p:txBody>
      </p:sp>
      <p:pic>
        <p:nvPicPr>
          <p:cNvPr id="8" name="Picture 3"/>
          <p:cNvPicPr>
            <a:picLocks noGrp="1" noChangeAspect="1" noChangeArrowheads="1"/>
          </p:cNvPicPr>
          <p:nvPr>
            <p:ph type="pic" sz="quarter" idx="3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247109" y="1529508"/>
            <a:ext cx="1925955" cy="9944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587566" y="1464936"/>
            <a:ext cx="8335962" cy="989975"/>
          </a:xfrm>
        </p:spPr>
        <p:txBody>
          <a:bodyPr/>
          <a:lstStyle/>
          <a:p>
            <a:pPr lvl="8"/>
            <a:endParaRPr lang="en-IN" dirty="0" smtClean="0"/>
          </a:p>
          <a:p>
            <a:r>
              <a:rPr lang="en-IN" dirty="0" smtClean="0"/>
              <a:t>                              then </a:t>
            </a:r>
            <a:endParaRPr lang="en-IN" dirty="0"/>
          </a:p>
        </p:txBody>
      </p:sp>
      <p:pic>
        <p:nvPicPr>
          <p:cNvPr id="13" name="Picture 4"/>
          <p:cNvPicPr>
            <a:picLocks noGrp="1" noChangeAspect="1" noChangeArrowheads="1"/>
          </p:cNvPicPr>
          <p:nvPr>
            <p:ph type="pic" sz="quarter" idx="3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286373" y="2658244"/>
            <a:ext cx="6991350" cy="735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886692" y="3413107"/>
            <a:ext cx="6580909" cy="453812"/>
          </a:xfrm>
        </p:spPr>
        <p:txBody>
          <a:bodyPr/>
          <a:lstStyle/>
          <a:p>
            <a:r>
              <a:rPr lang="en-IN" dirty="0" smtClean="0"/>
              <a:t>and</a:t>
            </a:r>
            <a:r>
              <a:rPr lang="en-IN" dirty="0"/>
              <a:t>, in general,</a:t>
            </a:r>
          </a:p>
        </p:txBody>
      </p:sp>
      <p:pic>
        <p:nvPicPr>
          <p:cNvPr id="19" name="Picture 5"/>
          <p:cNvPicPr>
            <a:picLocks noGrp="1" noChangeAspect="1" noChangeArrowheads="1"/>
          </p:cNvPicPr>
          <p:nvPr>
            <p:ph type="pic" sz="quarter" idx="3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723372" y="3751067"/>
            <a:ext cx="4081463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583889" y="4810410"/>
            <a:ext cx="8335962" cy="1248863"/>
          </a:xfrm>
        </p:spPr>
        <p:txBody>
          <a:bodyPr/>
          <a:lstStyle/>
          <a:p>
            <a:r>
              <a:rPr lang="en-IN" dirty="0"/>
              <a:t>The above statement can be proved by mathematical induction, since it is </a:t>
            </a:r>
            <a:r>
              <a:rPr lang="en-IN" dirty="0" smtClean="0"/>
              <a:t>an </a:t>
            </a:r>
            <a:r>
              <a:rPr lang="en-IN" i="1" dirty="0" smtClean="0"/>
              <a:t>infinite </a:t>
            </a:r>
            <a:r>
              <a:rPr lang="en-IN" dirty="0"/>
              <a:t>collection of statements, one for each natural number </a:t>
            </a:r>
            <a:r>
              <a:rPr lang="en-IN" i="1" dirty="0"/>
              <a:t>n</a:t>
            </a:r>
            <a:r>
              <a:rPr lang="en-IN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36145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dirty="0"/>
              <a:t>Example </a:t>
            </a:r>
            <a:r>
              <a:rPr lang="en-US" altLang="en-US" dirty="0" smtClean="0"/>
              <a:t>3.13 (2 of 5)</a:t>
            </a:r>
            <a:endParaRPr lang="en-IN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57200" y="1444753"/>
            <a:ext cx="8335962" cy="835739"/>
          </a:xfrm>
        </p:spPr>
        <p:txBody>
          <a:bodyPr/>
          <a:lstStyle/>
          <a:p>
            <a:r>
              <a:rPr lang="en-IN" dirty="0"/>
              <a:t>The basis step is to prove that the </a:t>
            </a:r>
            <a:r>
              <a:rPr lang="en-IN" dirty="0" smtClean="0"/>
              <a:t>formula holds </a:t>
            </a:r>
            <a:r>
              <a:rPr lang="en-IN" dirty="0"/>
              <a:t>for </a:t>
            </a:r>
            <a:r>
              <a:rPr lang="en-IN" i="1" dirty="0">
                <a:latin typeface="Times LT Std" pitchFamily="18" charset="0"/>
              </a:rPr>
              <a:t>n </a:t>
            </a:r>
            <a:r>
              <a:rPr lang="en-IN" dirty="0" smtClean="0">
                <a:latin typeface="Times LT Std" pitchFamily="18" charset="0"/>
              </a:rPr>
              <a:t>= </a:t>
            </a:r>
            <a:r>
              <a:rPr lang="en-IN" dirty="0">
                <a:latin typeface="Times LT Std" pitchFamily="18" charset="0"/>
              </a:rPr>
              <a:t>1</a:t>
            </a:r>
            <a:r>
              <a:rPr lang="en-IN" dirty="0"/>
              <a:t>. In this case,</a:t>
            </a:r>
          </a:p>
        </p:txBody>
      </p:sp>
      <p:pic>
        <p:nvPicPr>
          <p:cNvPr id="16" name="Picture 2"/>
          <p:cNvPicPr>
            <a:picLocks noGrp="1" noChangeAspect="1" noChangeArrowheads="1"/>
          </p:cNvPicPr>
          <p:nvPr>
            <p:ph type="pic" sz="quarter" idx="3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01345" y="2238589"/>
            <a:ext cx="5772150" cy="111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508608" y="3317832"/>
            <a:ext cx="8335962" cy="1037707"/>
          </a:xfrm>
        </p:spPr>
        <p:txBody>
          <a:bodyPr/>
          <a:lstStyle/>
          <a:p>
            <a:r>
              <a:rPr lang="en-IN" dirty="0" smtClean="0"/>
              <a:t>as required.</a:t>
            </a:r>
          </a:p>
          <a:p>
            <a:r>
              <a:rPr lang="en-IN" dirty="0" smtClean="0"/>
              <a:t>The </a:t>
            </a:r>
            <a:r>
              <a:rPr lang="en-IN" dirty="0"/>
              <a:t>induction hypothesis is to assume that</a:t>
            </a:r>
          </a:p>
        </p:txBody>
      </p:sp>
      <p:pic>
        <p:nvPicPr>
          <p:cNvPr id="18" name="Picture 3"/>
          <p:cNvPicPr>
            <a:picLocks noGrp="1" noChangeAspect="1" noChangeArrowheads="1"/>
          </p:cNvPicPr>
          <p:nvPr>
            <p:ph type="pic" sz="quarter" idx="3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417432" y="4285072"/>
            <a:ext cx="2366963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529297" y="5517484"/>
            <a:ext cx="8335962" cy="385586"/>
          </a:xfrm>
        </p:spPr>
        <p:txBody>
          <a:bodyPr/>
          <a:lstStyle/>
          <a:p>
            <a:r>
              <a:rPr lang="en-IN" dirty="0"/>
              <a:t>for some integer </a:t>
            </a:r>
            <a:r>
              <a:rPr lang="en-IN" i="1" dirty="0">
                <a:latin typeface="Times LT Std" pitchFamily="18" charset="0"/>
              </a:rPr>
              <a:t>k </a:t>
            </a:r>
            <a:r>
              <a:rPr lang="en-IN" i="1" dirty="0" smtClean="0">
                <a:latin typeface="Times LT Std" pitchFamily="18" charset="0"/>
              </a:rPr>
              <a:t>≥ </a:t>
            </a:r>
            <a:r>
              <a:rPr lang="en-IN" dirty="0" smtClean="0">
                <a:latin typeface="Times LT Std" pitchFamily="18" charset="0"/>
              </a:rPr>
              <a:t>1</a:t>
            </a:r>
            <a:r>
              <a:rPr lang="en-IN" dirty="0" smtClean="0"/>
              <a:t>. </a:t>
            </a:r>
            <a:r>
              <a:rPr lang="en-IN" dirty="0"/>
              <a:t>The induction step is to </a:t>
            </a:r>
            <a:r>
              <a:rPr lang="en-IN" dirty="0" smtClean="0"/>
              <a:t>prove </a:t>
            </a:r>
            <a:r>
              <a:rPr lang="en-IN" dirty="0"/>
              <a:t>that the formula holds for </a:t>
            </a:r>
            <a:r>
              <a:rPr lang="en-IN" i="1" dirty="0">
                <a:latin typeface="Times LT Std" pitchFamily="18" charset="0"/>
              </a:rPr>
              <a:t>n </a:t>
            </a:r>
            <a:r>
              <a:rPr lang="en-IN" dirty="0">
                <a:latin typeface="Times LT Std" pitchFamily="18" charset="0"/>
              </a:rPr>
              <a:t>= </a:t>
            </a:r>
            <a:r>
              <a:rPr lang="en-IN" i="1" dirty="0">
                <a:latin typeface="Times LT Std" pitchFamily="18" charset="0"/>
              </a:rPr>
              <a:t>k </a:t>
            </a:r>
            <a:r>
              <a:rPr lang="en-IN" dirty="0">
                <a:latin typeface="Times LT Std" pitchFamily="18" charset="0"/>
              </a:rPr>
              <a:t>+ 1</a:t>
            </a:r>
            <a:r>
              <a:rPr lang="en-IN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699639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dirty="0"/>
              <a:t>Example </a:t>
            </a:r>
            <a:r>
              <a:rPr lang="en-US" altLang="en-US" dirty="0" smtClean="0"/>
              <a:t>3.13 (3 of 5)</a:t>
            </a:r>
            <a:endParaRPr lang="en-IN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57200" y="1444753"/>
            <a:ext cx="8335962" cy="835739"/>
          </a:xfrm>
        </p:spPr>
        <p:txBody>
          <a:bodyPr/>
          <a:lstStyle/>
          <a:p>
            <a:r>
              <a:rPr lang="en-IN" dirty="0" smtClean="0"/>
              <a:t>Using </a:t>
            </a:r>
            <a:r>
              <a:rPr lang="en-IN" dirty="0"/>
              <a:t>the definition of matrix powers and the induction hypothesis, we compute</a:t>
            </a:r>
          </a:p>
        </p:txBody>
      </p:sp>
      <p:pic>
        <p:nvPicPr>
          <p:cNvPr id="11" name="Picture 2"/>
          <p:cNvPicPr>
            <a:picLocks noGrp="1" noChangeAspect="1" noChangeArrowheads="1"/>
          </p:cNvPicPr>
          <p:nvPr>
            <p:ph type="pic" sz="quarter" idx="3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82695" y="2272697"/>
            <a:ext cx="4244340" cy="30746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561855" y="5277075"/>
            <a:ext cx="8335962" cy="898236"/>
          </a:xfrm>
        </p:spPr>
        <p:txBody>
          <a:bodyPr/>
          <a:lstStyle/>
          <a:p>
            <a:r>
              <a:rPr lang="en-IN" dirty="0"/>
              <a:t>Thus, the formula holds for all </a:t>
            </a:r>
            <a:r>
              <a:rPr lang="en-IN" i="1" dirty="0">
                <a:latin typeface="Times LT Std" pitchFamily="18" charset="0"/>
              </a:rPr>
              <a:t>n ≥</a:t>
            </a:r>
            <a:r>
              <a:rPr lang="en-IN" dirty="0" smtClean="0">
                <a:latin typeface="Times LT Std" pitchFamily="18" charset="0"/>
              </a:rPr>
              <a:t> </a:t>
            </a:r>
            <a:r>
              <a:rPr lang="en-IN" dirty="0">
                <a:latin typeface="Times LT Std" pitchFamily="18" charset="0"/>
              </a:rPr>
              <a:t>1 </a:t>
            </a:r>
            <a:r>
              <a:rPr lang="en-IN" dirty="0"/>
              <a:t>by the principle of mathematical induction.</a:t>
            </a:r>
          </a:p>
        </p:txBody>
      </p:sp>
    </p:spTree>
    <p:extLst>
      <p:ext uri="{BB962C8B-B14F-4D97-AF65-F5344CB8AC3E}">
        <p14:creationId xmlns:p14="http://schemas.microsoft.com/office/powerpoint/2010/main" val="1782755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dirty="0"/>
              <a:t>Example </a:t>
            </a:r>
            <a:r>
              <a:rPr lang="en-US" altLang="en-US" dirty="0" smtClean="0"/>
              <a:t>3.13 (4 of 5)</a:t>
            </a:r>
            <a:endParaRPr lang="en-IN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57200" y="1444753"/>
            <a:ext cx="8335962" cy="835739"/>
          </a:xfrm>
        </p:spPr>
        <p:txBody>
          <a:bodyPr/>
          <a:lstStyle/>
          <a:p>
            <a:r>
              <a:rPr lang="en-IN" dirty="0" smtClean="0"/>
              <a:t>(b) </a:t>
            </a:r>
            <a:r>
              <a:rPr lang="en-IN" dirty="0"/>
              <a:t>If</a:t>
            </a:r>
          </a:p>
        </p:txBody>
      </p:sp>
      <p:pic>
        <p:nvPicPr>
          <p:cNvPr id="8" name="Picture 2"/>
          <p:cNvPicPr>
            <a:picLocks noGrp="1" noChangeAspect="1" noChangeArrowheads="1"/>
          </p:cNvPicPr>
          <p:nvPr>
            <p:ph type="pic" sz="quarter" idx="3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286406" y="1235250"/>
            <a:ext cx="1989057" cy="8782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261815" y="1463783"/>
            <a:ext cx="900751" cy="434028"/>
          </a:xfrm>
        </p:spPr>
        <p:txBody>
          <a:bodyPr/>
          <a:lstStyle/>
          <a:p>
            <a:r>
              <a:rPr lang="en-IN" dirty="0"/>
              <a:t>t</a:t>
            </a:r>
            <a:r>
              <a:rPr lang="en-IN" dirty="0" smtClean="0"/>
              <a:t>hen </a:t>
            </a:r>
            <a:endParaRPr lang="en-IN" dirty="0"/>
          </a:p>
        </p:txBody>
      </p:sp>
      <p:pic>
        <p:nvPicPr>
          <p:cNvPr id="12" name="Picture 3"/>
          <p:cNvPicPr>
            <a:picLocks noGrp="1" noChangeAspect="1" noChangeArrowheads="1"/>
          </p:cNvPicPr>
          <p:nvPr>
            <p:ph type="pic" sz="quarter" idx="3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090283" y="1274964"/>
            <a:ext cx="4821705" cy="96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19817" y="2612889"/>
            <a:ext cx="8335962" cy="559445"/>
          </a:xfrm>
        </p:spPr>
        <p:txBody>
          <a:bodyPr/>
          <a:lstStyle/>
          <a:p>
            <a:r>
              <a:rPr lang="en-IN" dirty="0"/>
              <a:t>Continuing</a:t>
            </a:r>
            <a:r>
              <a:rPr lang="en-IN" dirty="0" smtClean="0"/>
              <a:t>, we find</a:t>
            </a:r>
            <a:endParaRPr lang="en-IN" dirty="0"/>
          </a:p>
        </p:txBody>
      </p:sp>
      <p:pic>
        <p:nvPicPr>
          <p:cNvPr id="17" name="Picture 4"/>
          <p:cNvPicPr>
            <a:picLocks noGrp="1" noChangeAspect="1" noChangeArrowheads="1"/>
          </p:cNvPicPr>
          <p:nvPr>
            <p:ph type="pic" sz="quarter" idx="3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119948" y="3238826"/>
            <a:ext cx="5753100" cy="919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51448" y="4346962"/>
            <a:ext cx="916846" cy="443980"/>
          </a:xfrm>
        </p:spPr>
        <p:txBody>
          <a:bodyPr/>
          <a:lstStyle/>
          <a:p>
            <a:r>
              <a:rPr lang="en-IN" dirty="0" smtClean="0"/>
              <a:t>and </a:t>
            </a:r>
            <a:endParaRPr lang="en-IN" dirty="0"/>
          </a:p>
        </p:txBody>
      </p:sp>
      <p:pic>
        <p:nvPicPr>
          <p:cNvPr id="22" name="Picture 5"/>
          <p:cNvPicPr>
            <a:picLocks noGrp="1" noChangeAspect="1" noChangeArrowheads="1"/>
          </p:cNvPicPr>
          <p:nvPr>
            <p:ph type="pic" sz="quarter" idx="32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94928" y="5102855"/>
            <a:ext cx="5153025" cy="833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5692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dirty="0"/>
              <a:t>Example </a:t>
            </a:r>
            <a:r>
              <a:rPr lang="en-US" altLang="en-US" dirty="0" smtClean="0"/>
              <a:t>3.13 (5 of 5)</a:t>
            </a:r>
            <a:endParaRPr lang="en-IN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57200" y="1444753"/>
            <a:ext cx="8335962" cy="591081"/>
          </a:xfrm>
        </p:spPr>
        <p:txBody>
          <a:bodyPr/>
          <a:lstStyle/>
          <a:p>
            <a:r>
              <a:rPr lang="en-IN" dirty="0"/>
              <a:t>Thus, </a:t>
            </a:r>
          </a:p>
        </p:txBody>
      </p:sp>
      <p:pic>
        <p:nvPicPr>
          <p:cNvPr id="7" name="Picture 2"/>
          <p:cNvPicPr>
            <a:picLocks noGrp="1" noChangeAspect="1" noChangeArrowheads="1"/>
          </p:cNvPicPr>
          <p:nvPr>
            <p:ph type="pic" sz="quarter" idx="3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78896" y="1357993"/>
            <a:ext cx="1154430" cy="5829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14068" y="1429686"/>
            <a:ext cx="8207700" cy="1348020"/>
          </a:xfrm>
        </p:spPr>
        <p:txBody>
          <a:bodyPr/>
          <a:lstStyle/>
          <a:p>
            <a:pPr marL="85725"/>
            <a:r>
              <a:rPr lang="en-IN" dirty="0" smtClean="0"/>
              <a:t>                        and </a:t>
            </a:r>
            <a:r>
              <a:rPr lang="en-IN" dirty="0"/>
              <a:t>the sequence of powers of </a:t>
            </a:r>
            <a:r>
              <a:rPr lang="en-IN" i="1" dirty="0"/>
              <a:t>B </a:t>
            </a:r>
            <a:r>
              <a:rPr lang="en-IN" dirty="0"/>
              <a:t>repeats in </a:t>
            </a:r>
            <a:r>
              <a:rPr lang="en-IN" dirty="0" smtClean="0"/>
              <a:t>a </a:t>
            </a:r>
            <a:r>
              <a:rPr lang="en-IN" dirty="0"/>
              <a:t>cycle of four:</a:t>
            </a:r>
          </a:p>
        </p:txBody>
      </p:sp>
      <p:pic>
        <p:nvPicPr>
          <p:cNvPr id="11" name="Picture 3"/>
          <p:cNvPicPr>
            <a:picLocks noGrp="1" noChangeAspect="1" noChangeArrowheads="1"/>
          </p:cNvPicPr>
          <p:nvPr>
            <p:ph type="pic" sz="quarter" idx="3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249392" y="2525141"/>
            <a:ext cx="6843713" cy="909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07199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dirty="0">
                <a:solidFill>
                  <a:srgbClr val="0D98C3"/>
                </a:solidFill>
              </a:rPr>
              <a:t>The Transpose of a Matrix</a:t>
            </a:r>
          </a:p>
        </p:txBody>
      </p:sp>
    </p:spTree>
    <p:extLst>
      <p:ext uri="{BB962C8B-B14F-4D97-AF65-F5344CB8AC3E}">
        <p14:creationId xmlns:p14="http://schemas.microsoft.com/office/powerpoint/2010/main" val="1947194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5" y="192024"/>
            <a:ext cx="8582670" cy="1143000"/>
          </a:xfrm>
        </p:spPr>
        <p:txBody>
          <a:bodyPr>
            <a:noAutofit/>
          </a:bodyPr>
          <a:lstStyle/>
          <a:p>
            <a:r>
              <a:rPr lang="en-IN" dirty="0"/>
              <a:t>The Transpose of a </a:t>
            </a:r>
            <a:r>
              <a:rPr lang="en-IN" dirty="0" smtClean="0"/>
              <a:t>Matrix (1 of 3)</a:t>
            </a:r>
            <a:endParaRPr lang="en-IN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57200" y="1444753"/>
            <a:ext cx="8356294" cy="1095247"/>
          </a:xfrm>
        </p:spPr>
        <p:txBody>
          <a:bodyPr/>
          <a:lstStyle/>
          <a:p>
            <a:r>
              <a:rPr lang="en-IN" b="1" dirty="0">
                <a:solidFill>
                  <a:srgbClr val="0D98C3"/>
                </a:solidFill>
              </a:rPr>
              <a:t>Definition</a:t>
            </a:r>
          </a:p>
          <a:p>
            <a:r>
              <a:rPr lang="en-IN" dirty="0"/>
              <a:t>The </a:t>
            </a:r>
            <a:r>
              <a:rPr lang="en-IN" b="1" i="1" dirty="0"/>
              <a:t>transpose </a:t>
            </a:r>
            <a:r>
              <a:rPr lang="en-IN" dirty="0"/>
              <a:t>of an </a:t>
            </a:r>
            <a:r>
              <a:rPr lang="en-IN" i="1" dirty="0">
                <a:latin typeface="Times LT Std" panose="02020603050405020304" pitchFamily="18" charset="0"/>
              </a:rPr>
              <a:t>m </a:t>
            </a:r>
            <a:r>
              <a:rPr lang="en-IN" dirty="0" smtClean="0">
                <a:latin typeface="Times LT Std" panose="02020603050405020304" pitchFamily="18" charset="0"/>
              </a:rPr>
              <a:t>× </a:t>
            </a:r>
            <a:r>
              <a:rPr lang="en-IN" i="1" dirty="0">
                <a:latin typeface="Times LT Std" panose="02020603050405020304" pitchFamily="18" charset="0"/>
              </a:rPr>
              <a:t>n</a:t>
            </a:r>
            <a:r>
              <a:rPr lang="en-IN" i="1" dirty="0"/>
              <a:t> </a:t>
            </a:r>
            <a:r>
              <a:rPr lang="en-IN" dirty="0"/>
              <a:t>matrix </a:t>
            </a:r>
            <a:r>
              <a:rPr lang="en-IN" i="1" dirty="0"/>
              <a:t>A </a:t>
            </a:r>
            <a:r>
              <a:rPr lang="en-IN" dirty="0"/>
              <a:t>is the </a:t>
            </a:r>
            <a:r>
              <a:rPr lang="en-IN" i="1" dirty="0">
                <a:latin typeface="Times LT Std" panose="02020603050405020304" pitchFamily="18" charset="0"/>
              </a:rPr>
              <a:t>n </a:t>
            </a:r>
            <a:r>
              <a:rPr lang="en-IN" dirty="0" smtClean="0">
                <a:latin typeface="Times LT Std" panose="02020603050405020304" pitchFamily="18" charset="0"/>
              </a:rPr>
              <a:t>× </a:t>
            </a:r>
            <a:r>
              <a:rPr lang="en-IN" i="1" dirty="0">
                <a:latin typeface="Times LT Std" panose="02020603050405020304" pitchFamily="18" charset="0"/>
              </a:rPr>
              <a:t>m</a:t>
            </a:r>
            <a:r>
              <a:rPr lang="en-IN" i="1" dirty="0"/>
              <a:t> </a:t>
            </a:r>
            <a:r>
              <a:rPr lang="en-IN" dirty="0" smtClean="0"/>
              <a:t>matrix</a:t>
            </a:r>
            <a:endParaRPr lang="en-US" altLang="en-US" b="1" dirty="0">
              <a:solidFill>
                <a:srgbClr val="00AEEF"/>
              </a:solidFill>
            </a:endParaRPr>
          </a:p>
        </p:txBody>
      </p:sp>
      <p:pic>
        <p:nvPicPr>
          <p:cNvPr id="7" name="Picture 2"/>
          <p:cNvPicPr>
            <a:picLocks noGrp="1" noChangeAspect="1" noChangeArrowheads="1"/>
          </p:cNvPicPr>
          <p:nvPr>
            <p:ph type="pic" sz="quarter" idx="32"/>
          </p:nvPr>
        </p:nvPicPr>
        <p:blipFill>
          <a:blip r:embed="rId2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18315" y="1843063"/>
            <a:ext cx="508635" cy="502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57200" y="2409953"/>
            <a:ext cx="8356294" cy="1095247"/>
          </a:xfrm>
        </p:spPr>
        <p:txBody>
          <a:bodyPr/>
          <a:lstStyle/>
          <a:p>
            <a:r>
              <a:rPr lang="en-IN" dirty="0"/>
              <a:t>obtained by interchanging the rows and columns of </a:t>
            </a:r>
            <a:r>
              <a:rPr lang="en-IN" i="1" dirty="0" smtClean="0"/>
              <a:t>A</a:t>
            </a:r>
            <a:r>
              <a:rPr lang="en-IN" dirty="0" smtClean="0"/>
              <a:t>. </a:t>
            </a:r>
            <a:r>
              <a:rPr lang="en-IN" dirty="0"/>
              <a:t>That </a:t>
            </a:r>
            <a:endParaRPr lang="en-IN" dirty="0" smtClean="0"/>
          </a:p>
          <a:p>
            <a:r>
              <a:rPr lang="en-IN" dirty="0" smtClean="0"/>
              <a:t>is</a:t>
            </a:r>
            <a:r>
              <a:rPr lang="en-IN" dirty="0"/>
              <a:t>, the </a:t>
            </a:r>
            <a:r>
              <a:rPr lang="en-IN" i="1" dirty="0" err="1"/>
              <a:t>i</a:t>
            </a:r>
            <a:r>
              <a:rPr lang="en-IN" dirty="0" err="1"/>
              <a:t>th</a:t>
            </a:r>
            <a:r>
              <a:rPr lang="en-IN" dirty="0"/>
              <a:t> column </a:t>
            </a:r>
            <a:r>
              <a:rPr lang="en-IN" dirty="0" smtClean="0"/>
              <a:t>of </a:t>
            </a:r>
            <a:endParaRPr lang="en-US" altLang="en-US" b="1" dirty="0">
              <a:solidFill>
                <a:srgbClr val="00AEEF"/>
              </a:solidFill>
            </a:endParaRPr>
          </a:p>
        </p:txBody>
      </p:sp>
      <p:pic>
        <p:nvPicPr>
          <p:cNvPr id="9" name="Picture 2"/>
          <p:cNvPicPr>
            <a:picLocks noGrp="1" noChangeAspect="1" noChangeArrowheads="1"/>
          </p:cNvPicPr>
          <p:nvPr>
            <p:ph type="pic" sz="quarter" idx="32"/>
          </p:nvPr>
        </p:nvPicPr>
        <p:blipFill>
          <a:blip r:embed="rId2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63888" y="2807315"/>
            <a:ext cx="508635" cy="502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57200" y="2905253"/>
            <a:ext cx="8356294" cy="1095247"/>
          </a:xfrm>
        </p:spPr>
        <p:txBody>
          <a:bodyPr/>
          <a:lstStyle/>
          <a:p>
            <a:r>
              <a:rPr lang="en-IN" dirty="0" smtClean="0"/>
              <a:t>                                     is </a:t>
            </a:r>
            <a:r>
              <a:rPr lang="en-IN" dirty="0"/>
              <a:t>the </a:t>
            </a:r>
            <a:r>
              <a:rPr lang="en-IN" i="1" dirty="0" err="1"/>
              <a:t>i</a:t>
            </a:r>
            <a:r>
              <a:rPr lang="en-IN" dirty="0" err="1"/>
              <a:t>th</a:t>
            </a:r>
            <a:r>
              <a:rPr lang="en-IN" dirty="0"/>
              <a:t> row of </a:t>
            </a:r>
            <a:r>
              <a:rPr lang="en-IN" i="1" dirty="0"/>
              <a:t>A </a:t>
            </a:r>
            <a:r>
              <a:rPr lang="en-IN" dirty="0"/>
              <a:t>for all </a:t>
            </a:r>
            <a:r>
              <a:rPr lang="en-IN" i="1" dirty="0" err="1"/>
              <a:t>i</a:t>
            </a:r>
            <a:r>
              <a:rPr lang="en-IN" dirty="0"/>
              <a:t>.</a:t>
            </a:r>
            <a:endParaRPr lang="en-US" altLang="en-US" b="1" dirty="0">
              <a:solidFill>
                <a:srgbClr val="00AE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3644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dirty="0"/>
              <a:t>Example </a:t>
            </a:r>
            <a:r>
              <a:rPr lang="en-US" altLang="en-US" dirty="0" smtClean="0"/>
              <a:t>3.14 </a:t>
            </a:r>
            <a:endParaRPr lang="en-IN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57200" y="1444752"/>
            <a:ext cx="8335962" cy="371347"/>
          </a:xfrm>
        </p:spPr>
        <p:txBody>
          <a:bodyPr/>
          <a:lstStyle/>
          <a:p>
            <a:r>
              <a:rPr lang="en-IN" dirty="0" smtClean="0"/>
              <a:t>Let</a:t>
            </a:r>
            <a:endParaRPr lang="en-IN" dirty="0"/>
          </a:p>
        </p:txBody>
      </p:sp>
      <p:pic>
        <p:nvPicPr>
          <p:cNvPr id="8" name="Picture 2"/>
          <p:cNvPicPr>
            <a:picLocks noGrp="1" noChangeAspect="1" noChangeArrowheads="1"/>
          </p:cNvPicPr>
          <p:nvPr>
            <p:ph type="pic" sz="quarter" idx="3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28688" y="2023419"/>
            <a:ext cx="390525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63538" y="2299321"/>
            <a:ext cx="8335962" cy="1748541"/>
          </a:xfrm>
        </p:spPr>
        <p:txBody>
          <a:bodyPr/>
          <a:lstStyle/>
          <a:p>
            <a:r>
              <a:rPr lang="en-IN" dirty="0" smtClean="0"/>
              <a:t>				         and </a:t>
            </a:r>
            <a:r>
              <a:rPr lang="en-IN" i="1" dirty="0" smtClean="0">
                <a:latin typeface="Times LT Std" pitchFamily="18" charset="0"/>
              </a:rPr>
              <a:t>C</a:t>
            </a:r>
            <a:r>
              <a:rPr lang="en-IN" dirty="0" smtClean="0">
                <a:latin typeface="Times LT Std" pitchFamily="18" charset="0"/>
              </a:rPr>
              <a:t> = [5, −1, 2]</a:t>
            </a:r>
          </a:p>
          <a:p>
            <a:pPr lvl="7"/>
            <a:endParaRPr lang="en-IN" dirty="0" smtClean="0"/>
          </a:p>
          <a:p>
            <a:endParaRPr lang="en-IN" dirty="0" smtClean="0"/>
          </a:p>
          <a:p>
            <a:r>
              <a:rPr lang="en-IN" dirty="0" smtClean="0"/>
              <a:t>Then </a:t>
            </a:r>
            <a:r>
              <a:rPr lang="en-IN" dirty="0"/>
              <a:t>their transposes are</a:t>
            </a:r>
            <a:endParaRPr lang="en-IN" dirty="0">
              <a:latin typeface="Times LT Std" pitchFamily="18" charset="0"/>
            </a:endParaRPr>
          </a:p>
        </p:txBody>
      </p:sp>
      <p:pic>
        <p:nvPicPr>
          <p:cNvPr id="12" name="Picture 3"/>
          <p:cNvPicPr>
            <a:picLocks noGrp="1" noChangeAspect="1" noChangeArrowheads="1"/>
          </p:cNvPicPr>
          <p:nvPr>
            <p:ph type="pic" sz="quarter" idx="3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8526" y="4403263"/>
            <a:ext cx="6438900" cy="1347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4220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5" y="192024"/>
            <a:ext cx="8582670" cy="1143000"/>
          </a:xfrm>
        </p:spPr>
        <p:txBody>
          <a:bodyPr>
            <a:noAutofit/>
          </a:bodyPr>
          <a:lstStyle/>
          <a:p>
            <a:r>
              <a:rPr lang="en-IN" dirty="0"/>
              <a:t>The Transpose of a </a:t>
            </a:r>
            <a:r>
              <a:rPr lang="en-IN" dirty="0" smtClean="0"/>
              <a:t>Matrix (2 of 3)</a:t>
            </a:r>
            <a:endParaRPr lang="en-IN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57200" y="1444753"/>
            <a:ext cx="8356294" cy="904747"/>
          </a:xfrm>
        </p:spPr>
        <p:txBody>
          <a:bodyPr/>
          <a:lstStyle/>
          <a:p>
            <a:r>
              <a:rPr lang="en-IN" dirty="0"/>
              <a:t>A useful alternative definition of the transpose is given </a:t>
            </a:r>
            <a:r>
              <a:rPr lang="en-IN" dirty="0" err="1"/>
              <a:t>componentwise</a:t>
            </a:r>
            <a:r>
              <a:rPr lang="en-IN" dirty="0"/>
              <a:t>:</a:t>
            </a:r>
            <a:endParaRPr lang="en-US" altLang="en-US" b="1" dirty="0">
              <a:solidFill>
                <a:srgbClr val="00AEEF"/>
              </a:solidFill>
            </a:endParaRPr>
          </a:p>
        </p:txBody>
      </p:sp>
      <p:pic>
        <p:nvPicPr>
          <p:cNvPr id="11" name="Picture 2"/>
          <p:cNvPicPr>
            <a:picLocks noGrp="1" noChangeAspect="1" noChangeArrowheads="1"/>
          </p:cNvPicPr>
          <p:nvPr>
            <p:ph type="pic" sz="quarter" idx="32"/>
          </p:nvPr>
        </p:nvPicPr>
        <p:blipFill>
          <a:blip r:embed="rId2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439227" y="2470245"/>
            <a:ext cx="3284320" cy="617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31800" y="3586049"/>
            <a:ext cx="8356294" cy="447547"/>
          </a:xfrm>
        </p:spPr>
        <p:txBody>
          <a:bodyPr/>
          <a:lstStyle/>
          <a:p>
            <a:r>
              <a:rPr lang="en-IN" dirty="0"/>
              <a:t>In words, the entry in row </a:t>
            </a:r>
            <a:r>
              <a:rPr lang="en-IN" i="1" dirty="0" err="1"/>
              <a:t>i</a:t>
            </a:r>
            <a:r>
              <a:rPr lang="en-IN" i="1" dirty="0"/>
              <a:t> </a:t>
            </a:r>
            <a:r>
              <a:rPr lang="en-IN" dirty="0"/>
              <a:t>and column </a:t>
            </a:r>
            <a:r>
              <a:rPr lang="en-IN" i="1" dirty="0"/>
              <a:t>j </a:t>
            </a:r>
            <a:r>
              <a:rPr lang="en-IN" dirty="0"/>
              <a:t>of</a:t>
            </a:r>
            <a:endParaRPr lang="en-US" altLang="en-US" b="1" dirty="0">
              <a:solidFill>
                <a:srgbClr val="00AEEF"/>
              </a:solidFill>
            </a:endParaRPr>
          </a:p>
        </p:txBody>
      </p:sp>
      <p:pic>
        <p:nvPicPr>
          <p:cNvPr id="7" name="Picture 2"/>
          <p:cNvPicPr>
            <a:picLocks noGrp="1" noChangeAspect="1" noChangeArrowheads="1"/>
          </p:cNvPicPr>
          <p:nvPr>
            <p:ph type="pic" sz="quarter" idx="32"/>
          </p:nvPr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88983" y="3513690"/>
            <a:ext cx="508635" cy="502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19100" y="3624328"/>
            <a:ext cx="8356294" cy="815847"/>
          </a:xfrm>
        </p:spPr>
        <p:txBody>
          <a:bodyPr/>
          <a:lstStyle/>
          <a:p>
            <a:r>
              <a:rPr lang="en-IN" dirty="0" smtClean="0"/>
              <a:t>                                                                           is </a:t>
            </a:r>
            <a:r>
              <a:rPr lang="en-IN" dirty="0"/>
              <a:t>the same as the entry in row </a:t>
            </a:r>
            <a:r>
              <a:rPr lang="en-IN" i="1" dirty="0"/>
              <a:t>j </a:t>
            </a:r>
            <a:r>
              <a:rPr lang="en-IN" dirty="0" smtClean="0"/>
              <a:t>and column </a:t>
            </a:r>
            <a:r>
              <a:rPr lang="en-IN" i="1" dirty="0"/>
              <a:t>i </a:t>
            </a:r>
            <a:r>
              <a:rPr lang="en-IN" dirty="0"/>
              <a:t>of </a:t>
            </a:r>
            <a:r>
              <a:rPr lang="en-IN" i="1" dirty="0"/>
              <a:t>A</a:t>
            </a:r>
            <a:r>
              <a:rPr lang="en-IN" dirty="0" smtClean="0"/>
              <a:t>.</a:t>
            </a:r>
          </a:p>
          <a:p>
            <a:endParaRPr lang="en-IN" dirty="0" smtClean="0"/>
          </a:p>
        </p:txBody>
      </p:sp>
    </p:spTree>
    <p:extLst>
      <p:ext uri="{BB962C8B-B14F-4D97-AF65-F5344CB8AC3E}">
        <p14:creationId xmlns:p14="http://schemas.microsoft.com/office/powerpoint/2010/main" val="3087892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5" y="192024"/>
            <a:ext cx="8582670" cy="1143000"/>
          </a:xfrm>
        </p:spPr>
        <p:txBody>
          <a:bodyPr>
            <a:noAutofit/>
          </a:bodyPr>
          <a:lstStyle/>
          <a:p>
            <a:r>
              <a:rPr lang="en-IN" dirty="0"/>
              <a:t>The Transpose of a </a:t>
            </a:r>
            <a:r>
              <a:rPr lang="en-IN" dirty="0" smtClean="0"/>
              <a:t>Matrix (3 of 3)</a:t>
            </a:r>
            <a:endParaRPr lang="en-IN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57200" y="1444753"/>
            <a:ext cx="8356294" cy="2111247"/>
          </a:xfrm>
        </p:spPr>
        <p:txBody>
          <a:bodyPr/>
          <a:lstStyle/>
          <a:p>
            <a:r>
              <a:rPr lang="en-IN" dirty="0"/>
              <a:t>The transpose is also used to define a very important type of square matrix: a symmetric matrix</a:t>
            </a:r>
            <a:r>
              <a:rPr lang="en-IN" dirty="0" smtClean="0"/>
              <a:t>.</a:t>
            </a:r>
          </a:p>
          <a:p>
            <a:r>
              <a:rPr lang="en-IN" b="1" dirty="0">
                <a:solidFill>
                  <a:srgbClr val="0D98C3"/>
                </a:solidFill>
              </a:rPr>
              <a:t>Definition</a:t>
            </a:r>
          </a:p>
          <a:p>
            <a:r>
              <a:rPr lang="en-IN" dirty="0"/>
              <a:t>A square matrix </a:t>
            </a:r>
            <a:r>
              <a:rPr lang="en-IN" i="1" dirty="0"/>
              <a:t>A </a:t>
            </a:r>
            <a:r>
              <a:rPr lang="en-IN" dirty="0"/>
              <a:t>is </a:t>
            </a:r>
            <a:r>
              <a:rPr lang="en-IN" b="1" i="1" dirty="0"/>
              <a:t>symmetric </a:t>
            </a:r>
            <a:r>
              <a:rPr lang="en-IN" dirty="0"/>
              <a:t>if</a:t>
            </a:r>
            <a:endParaRPr lang="en-US" altLang="en-US" b="1" dirty="0">
              <a:solidFill>
                <a:srgbClr val="00AEEF"/>
              </a:solidFill>
            </a:endParaRPr>
          </a:p>
          <a:p>
            <a:endParaRPr lang="en-US" altLang="en-US" b="1" dirty="0">
              <a:solidFill>
                <a:srgbClr val="00AEEF"/>
              </a:solidFill>
            </a:endParaRPr>
          </a:p>
        </p:txBody>
      </p:sp>
      <p:pic>
        <p:nvPicPr>
          <p:cNvPr id="7" name="Picture 2"/>
          <p:cNvPicPr>
            <a:picLocks noGrp="1" noChangeAspect="1" noChangeArrowheads="1"/>
          </p:cNvPicPr>
          <p:nvPr>
            <p:ph type="pic" sz="quarter" idx="32"/>
          </p:nvPr>
        </p:nvPicPr>
        <p:blipFill>
          <a:blip r:embed="rId2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132388" y="2720311"/>
            <a:ext cx="508635" cy="502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06400" y="2788109"/>
            <a:ext cx="8356294" cy="815847"/>
          </a:xfrm>
        </p:spPr>
        <p:txBody>
          <a:bodyPr/>
          <a:lstStyle/>
          <a:p>
            <a:r>
              <a:rPr lang="en-IN" dirty="0" smtClean="0"/>
              <a:t>                                                             </a:t>
            </a:r>
            <a:r>
              <a:rPr lang="en-IN" dirty="0" smtClean="0">
                <a:latin typeface="Times LT Std" pitchFamily="18" charset="0"/>
              </a:rPr>
              <a:t>= </a:t>
            </a:r>
            <a:r>
              <a:rPr lang="en-IN" i="1" dirty="0">
                <a:latin typeface="Times LT Std" pitchFamily="18" charset="0"/>
              </a:rPr>
              <a:t>A</a:t>
            </a:r>
            <a:r>
              <a:rPr lang="en-IN" dirty="0"/>
              <a:t>—that is, if </a:t>
            </a:r>
            <a:r>
              <a:rPr lang="en-IN" i="1" dirty="0"/>
              <a:t>A </a:t>
            </a:r>
            <a:r>
              <a:rPr lang="en-IN" dirty="0"/>
              <a:t>is </a:t>
            </a:r>
            <a:r>
              <a:rPr lang="en-IN" dirty="0" smtClean="0"/>
              <a:t> equal to its </a:t>
            </a:r>
            <a:r>
              <a:rPr lang="en-IN" dirty="0"/>
              <a:t>own transpose.</a:t>
            </a:r>
            <a:endParaRPr lang="en-IN" i="1" dirty="0" smtClean="0"/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69803" y="3884676"/>
            <a:ext cx="8356294" cy="2111247"/>
          </a:xfrm>
        </p:spPr>
        <p:txBody>
          <a:bodyPr/>
          <a:lstStyle/>
          <a:p>
            <a:r>
              <a:rPr lang="en-IN" dirty="0"/>
              <a:t>A symmetric matrix has the property that it is its own “mirror image” </a:t>
            </a:r>
            <a:r>
              <a:rPr lang="en-IN" dirty="0" smtClean="0"/>
              <a:t>across its main </a:t>
            </a:r>
            <a:r>
              <a:rPr lang="en-IN" dirty="0"/>
              <a:t>diagonal</a:t>
            </a:r>
            <a:r>
              <a:rPr lang="en-IN" dirty="0" smtClean="0"/>
              <a:t>.</a:t>
            </a:r>
          </a:p>
          <a:p>
            <a:pPr lvl="7"/>
            <a:endParaRPr lang="en-IN" dirty="0" smtClean="0"/>
          </a:p>
          <a:p>
            <a:r>
              <a:rPr lang="en-IN" dirty="0" smtClean="0"/>
              <a:t>A </a:t>
            </a:r>
            <a:r>
              <a:rPr lang="en-IN" dirty="0"/>
              <a:t>square matrix </a:t>
            </a:r>
            <a:r>
              <a:rPr lang="en-IN" i="1" dirty="0"/>
              <a:t>A </a:t>
            </a:r>
            <a:r>
              <a:rPr lang="en-IN" dirty="0"/>
              <a:t>is symmetric if and only if </a:t>
            </a:r>
            <a:r>
              <a:rPr lang="en-IN" i="1" dirty="0" err="1">
                <a:latin typeface="Times LT Std" panose="02020603050405020304" pitchFamily="18" charset="0"/>
              </a:rPr>
              <a:t>A</a:t>
            </a:r>
            <a:r>
              <a:rPr lang="en-IN" i="1" baseline="-25000" dirty="0" err="1">
                <a:latin typeface="Times LT Std" panose="02020603050405020304" pitchFamily="18" charset="0"/>
              </a:rPr>
              <a:t>ij</a:t>
            </a:r>
            <a:r>
              <a:rPr lang="en-IN" i="1" baseline="-25000" dirty="0">
                <a:latin typeface="Times LT Std" panose="02020603050405020304" pitchFamily="18" charset="0"/>
              </a:rPr>
              <a:t> </a:t>
            </a:r>
            <a:r>
              <a:rPr lang="en-IN" dirty="0" smtClean="0">
                <a:latin typeface="Times LT Std" panose="02020603050405020304" pitchFamily="18" charset="0"/>
              </a:rPr>
              <a:t>= </a:t>
            </a:r>
            <a:r>
              <a:rPr lang="en-IN" i="1" dirty="0" err="1">
                <a:latin typeface="Times LT Std" panose="02020603050405020304" pitchFamily="18" charset="0"/>
              </a:rPr>
              <a:t>A</a:t>
            </a:r>
            <a:r>
              <a:rPr lang="en-IN" i="1" baseline="-25000" dirty="0" err="1">
                <a:latin typeface="Times LT Std" panose="02020603050405020304" pitchFamily="18" charset="0"/>
              </a:rPr>
              <a:t>ji</a:t>
            </a:r>
            <a:r>
              <a:rPr lang="en-IN" i="1" dirty="0"/>
              <a:t> </a:t>
            </a:r>
            <a:r>
              <a:rPr lang="en-IN" dirty="0"/>
              <a:t>for all </a:t>
            </a:r>
            <a:r>
              <a:rPr lang="en-IN" i="1" dirty="0" err="1"/>
              <a:t>i</a:t>
            </a:r>
            <a:r>
              <a:rPr lang="en-IN" i="1" dirty="0"/>
              <a:t> </a:t>
            </a:r>
            <a:r>
              <a:rPr lang="en-IN" dirty="0"/>
              <a:t>and </a:t>
            </a:r>
            <a:r>
              <a:rPr lang="en-IN" i="1" dirty="0"/>
              <a:t>j</a:t>
            </a:r>
            <a:r>
              <a:rPr lang="en-IN" dirty="0"/>
              <a:t>.</a:t>
            </a:r>
            <a:endParaRPr lang="en-US" altLang="en-US" b="1" dirty="0">
              <a:solidFill>
                <a:srgbClr val="00AE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8791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5" y="192024"/>
            <a:ext cx="8582670" cy="1143000"/>
          </a:xfrm>
        </p:spPr>
        <p:txBody>
          <a:bodyPr>
            <a:noAutofit/>
          </a:bodyPr>
          <a:lstStyle/>
          <a:p>
            <a:r>
              <a:rPr lang="en-IN" dirty="0">
                <a:solidFill>
                  <a:prstClr val="black"/>
                </a:solidFill>
              </a:rPr>
              <a:t>Matrix Operations </a:t>
            </a:r>
            <a:r>
              <a:rPr lang="en-US" altLang="en-US" dirty="0" smtClean="0">
                <a:solidFill>
                  <a:prstClr val="black"/>
                </a:solidFill>
              </a:rPr>
              <a:t>(3 </a:t>
            </a:r>
            <a:r>
              <a:rPr lang="en-US" altLang="en-US" dirty="0">
                <a:solidFill>
                  <a:prstClr val="black"/>
                </a:solidFill>
              </a:rPr>
              <a:t>of </a:t>
            </a:r>
            <a:r>
              <a:rPr lang="en-US" altLang="en-US" dirty="0" smtClean="0">
                <a:solidFill>
                  <a:prstClr val="black"/>
                </a:solidFill>
              </a:rPr>
              <a:t>5)</a:t>
            </a:r>
            <a:endParaRPr lang="en-IN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57200" y="1444754"/>
            <a:ext cx="8256494" cy="3154542"/>
          </a:xfrm>
        </p:spPr>
        <p:txBody>
          <a:bodyPr/>
          <a:lstStyle/>
          <a:p>
            <a:r>
              <a:rPr lang="en-IN" dirty="0"/>
              <a:t>If the columns of </a:t>
            </a:r>
            <a:r>
              <a:rPr lang="en-IN" i="1" dirty="0"/>
              <a:t>A </a:t>
            </a:r>
            <a:r>
              <a:rPr lang="en-IN" dirty="0"/>
              <a:t>are the vectors </a:t>
            </a:r>
            <a:r>
              <a:rPr lang="en-IN" b="1" dirty="0">
                <a:latin typeface="Times LT Std" pitchFamily="18" charset="0"/>
              </a:rPr>
              <a:t>a</a:t>
            </a:r>
            <a:r>
              <a:rPr lang="en-IN" baseline="-25000" dirty="0">
                <a:latin typeface="Times LT Std" pitchFamily="18" charset="0"/>
              </a:rPr>
              <a:t>1</a:t>
            </a:r>
            <a:r>
              <a:rPr lang="en-IN" dirty="0">
                <a:latin typeface="Times LT Std" pitchFamily="18" charset="0"/>
              </a:rPr>
              <a:t>, </a:t>
            </a:r>
            <a:r>
              <a:rPr lang="en-IN" b="1" dirty="0">
                <a:latin typeface="Times LT Std" pitchFamily="18" charset="0"/>
              </a:rPr>
              <a:t>a</a:t>
            </a:r>
            <a:r>
              <a:rPr lang="en-IN" baseline="-25000" dirty="0">
                <a:latin typeface="Times LT Std" pitchFamily="18" charset="0"/>
              </a:rPr>
              <a:t>2</a:t>
            </a:r>
            <a:r>
              <a:rPr lang="en-IN" dirty="0">
                <a:latin typeface="Times LT Std" pitchFamily="18" charset="0"/>
              </a:rPr>
              <a:t>, ..., </a:t>
            </a:r>
            <a:r>
              <a:rPr lang="en-IN" b="1" dirty="0">
                <a:latin typeface="Times LT Std" pitchFamily="18" charset="0"/>
              </a:rPr>
              <a:t>a</a:t>
            </a:r>
            <a:r>
              <a:rPr lang="en-IN" i="1" baseline="-25000" dirty="0">
                <a:latin typeface="Times LT Std" pitchFamily="18" charset="0"/>
              </a:rPr>
              <a:t>n</a:t>
            </a:r>
            <a:r>
              <a:rPr lang="en-IN" dirty="0"/>
              <a:t>, then we may represent </a:t>
            </a:r>
            <a:r>
              <a:rPr lang="en-IN" i="1" dirty="0"/>
              <a:t>A </a:t>
            </a:r>
            <a:r>
              <a:rPr lang="en-IN" dirty="0"/>
              <a:t>as</a:t>
            </a:r>
          </a:p>
          <a:p>
            <a:r>
              <a:rPr lang="pt-BR" i="1" dirty="0" smtClean="0"/>
              <a:t>			</a:t>
            </a:r>
            <a:r>
              <a:rPr lang="pt-BR" i="1" dirty="0" smtClean="0">
                <a:latin typeface="Times LT Std" pitchFamily="18" charset="0"/>
              </a:rPr>
              <a:t>A </a:t>
            </a:r>
            <a:r>
              <a:rPr lang="pt-BR" dirty="0" smtClean="0">
                <a:latin typeface="Times LT Std" pitchFamily="18" charset="0"/>
              </a:rPr>
              <a:t>= </a:t>
            </a:r>
            <a:r>
              <a:rPr lang="pt-BR" dirty="0">
                <a:latin typeface="Times LT Std" pitchFamily="18" charset="0"/>
              </a:rPr>
              <a:t>[</a:t>
            </a:r>
            <a:r>
              <a:rPr lang="pt-BR" b="1" dirty="0" smtClean="0">
                <a:latin typeface="Times LT Std" pitchFamily="18" charset="0"/>
              </a:rPr>
              <a:t>a</a:t>
            </a:r>
            <a:r>
              <a:rPr lang="pt-BR" baseline="-25000" dirty="0" smtClean="0">
                <a:latin typeface="Times LT Std" pitchFamily="18" charset="0"/>
              </a:rPr>
              <a:t>1</a:t>
            </a:r>
            <a:r>
              <a:rPr lang="pt-BR" dirty="0">
                <a:latin typeface="Times LT Std" pitchFamily="18" charset="0"/>
              </a:rPr>
              <a:t> </a:t>
            </a:r>
            <a:r>
              <a:rPr lang="pt-BR" b="1" dirty="0" smtClean="0">
                <a:latin typeface="Times LT Std" pitchFamily="18" charset="0"/>
              </a:rPr>
              <a:t>a</a:t>
            </a:r>
            <a:r>
              <a:rPr lang="pt-BR" baseline="-25000" dirty="0" smtClean="0">
                <a:latin typeface="Times LT Std" pitchFamily="18" charset="0"/>
              </a:rPr>
              <a:t>2</a:t>
            </a:r>
            <a:r>
              <a:rPr lang="pt-BR" dirty="0" smtClean="0">
                <a:latin typeface="Times LT Std" pitchFamily="18" charset="0"/>
              </a:rPr>
              <a:t> </a:t>
            </a:r>
            <a:r>
              <a:rPr lang="en-IN" dirty="0">
                <a:latin typeface="Times LT Std" pitchFamily="18" charset="0"/>
              </a:rPr>
              <a:t>...</a:t>
            </a:r>
            <a:r>
              <a:rPr lang="pt-BR" dirty="0" smtClean="0">
                <a:latin typeface="Times LT Std" pitchFamily="18" charset="0"/>
              </a:rPr>
              <a:t> </a:t>
            </a:r>
            <a:r>
              <a:rPr lang="pt-BR" b="1" dirty="0" smtClean="0">
                <a:latin typeface="Times LT Std" pitchFamily="18" charset="0"/>
              </a:rPr>
              <a:t>a</a:t>
            </a:r>
            <a:r>
              <a:rPr lang="pt-BR" i="1" baseline="-25000" dirty="0" smtClean="0">
                <a:latin typeface="Times LT Std" pitchFamily="18" charset="0"/>
              </a:rPr>
              <a:t>n</a:t>
            </a:r>
            <a:r>
              <a:rPr lang="pt-BR" dirty="0" smtClean="0">
                <a:latin typeface="Times LT Std" pitchFamily="18" charset="0"/>
              </a:rPr>
              <a:t>]</a:t>
            </a:r>
          </a:p>
          <a:p>
            <a:endParaRPr lang="pt-BR" dirty="0" smtClean="0"/>
          </a:p>
          <a:p>
            <a:r>
              <a:rPr lang="en-IN" dirty="0"/>
              <a:t>If the rows of </a:t>
            </a:r>
            <a:r>
              <a:rPr lang="en-IN" i="1" dirty="0"/>
              <a:t>A </a:t>
            </a:r>
            <a:r>
              <a:rPr lang="en-IN" dirty="0"/>
              <a:t>are </a:t>
            </a:r>
            <a:r>
              <a:rPr lang="en-IN" b="1" dirty="0">
                <a:latin typeface="Times LT Std" pitchFamily="18" charset="0"/>
              </a:rPr>
              <a:t>A</a:t>
            </a:r>
            <a:r>
              <a:rPr lang="en-IN" baseline="-25000" dirty="0">
                <a:latin typeface="Times LT Std" pitchFamily="18" charset="0"/>
              </a:rPr>
              <a:t>1</a:t>
            </a:r>
            <a:r>
              <a:rPr lang="en-IN" dirty="0">
                <a:latin typeface="Times LT Std" pitchFamily="18" charset="0"/>
              </a:rPr>
              <a:t>, </a:t>
            </a:r>
            <a:r>
              <a:rPr lang="en-IN" b="1" dirty="0">
                <a:latin typeface="Times LT Std" pitchFamily="18" charset="0"/>
              </a:rPr>
              <a:t>A</a:t>
            </a:r>
            <a:r>
              <a:rPr lang="en-IN" baseline="-25000" dirty="0">
                <a:latin typeface="Times LT Std" pitchFamily="18" charset="0"/>
              </a:rPr>
              <a:t>2</a:t>
            </a:r>
            <a:r>
              <a:rPr lang="en-IN" dirty="0">
                <a:latin typeface="Times LT Std" pitchFamily="18" charset="0"/>
              </a:rPr>
              <a:t>, ...</a:t>
            </a:r>
            <a:r>
              <a:rPr lang="en-IN" dirty="0" smtClean="0">
                <a:latin typeface="Times LT Std" pitchFamily="18" charset="0"/>
              </a:rPr>
              <a:t>, </a:t>
            </a:r>
            <a:r>
              <a:rPr lang="en-IN" b="1" dirty="0">
                <a:latin typeface="Times LT Std" pitchFamily="18" charset="0"/>
              </a:rPr>
              <a:t>A</a:t>
            </a:r>
            <a:r>
              <a:rPr lang="en-IN" i="1" baseline="-25000" dirty="0">
                <a:latin typeface="Times LT Std" pitchFamily="18" charset="0"/>
              </a:rPr>
              <a:t>m</a:t>
            </a:r>
            <a:r>
              <a:rPr lang="en-IN" dirty="0"/>
              <a:t>, then we may represent </a:t>
            </a:r>
            <a:r>
              <a:rPr lang="en-IN" i="1" dirty="0"/>
              <a:t>A </a:t>
            </a:r>
            <a:r>
              <a:rPr lang="en-IN" dirty="0"/>
              <a:t>as</a:t>
            </a:r>
            <a:endParaRPr lang="en-US" altLang="en-US" dirty="0"/>
          </a:p>
        </p:txBody>
      </p:sp>
      <p:pic>
        <p:nvPicPr>
          <p:cNvPr id="7" name="Picture 2"/>
          <p:cNvPicPr>
            <a:picLocks noGrp="1" noChangeAspect="1" noChangeArrowheads="1"/>
          </p:cNvPicPr>
          <p:nvPr>
            <p:ph type="pic" sz="quarter" idx="3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41519" y="4243136"/>
            <a:ext cx="1823085" cy="19831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3285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5" y="192024"/>
            <a:ext cx="8582670" cy="1143000"/>
          </a:xfrm>
        </p:spPr>
        <p:txBody>
          <a:bodyPr>
            <a:noAutofit/>
          </a:bodyPr>
          <a:lstStyle/>
          <a:p>
            <a:r>
              <a:rPr lang="en-IN" dirty="0">
                <a:solidFill>
                  <a:prstClr val="black"/>
                </a:solidFill>
              </a:rPr>
              <a:t>Matrix Operations </a:t>
            </a:r>
            <a:r>
              <a:rPr lang="en-US" altLang="en-US" dirty="0" smtClean="0">
                <a:solidFill>
                  <a:prstClr val="black"/>
                </a:solidFill>
              </a:rPr>
              <a:t>(4 </a:t>
            </a:r>
            <a:r>
              <a:rPr lang="en-US" altLang="en-US" dirty="0">
                <a:solidFill>
                  <a:prstClr val="black"/>
                </a:solidFill>
              </a:rPr>
              <a:t>of </a:t>
            </a:r>
            <a:r>
              <a:rPr lang="en-US" altLang="en-US" dirty="0" smtClean="0">
                <a:solidFill>
                  <a:prstClr val="black"/>
                </a:solidFill>
              </a:rPr>
              <a:t>5)</a:t>
            </a:r>
            <a:endParaRPr lang="en-IN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57199" y="1444754"/>
            <a:ext cx="8400197" cy="3686804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IN" dirty="0"/>
              <a:t>The </a:t>
            </a:r>
            <a:r>
              <a:rPr lang="en-IN" b="1" i="1" dirty="0"/>
              <a:t>diagonal entries </a:t>
            </a:r>
            <a:r>
              <a:rPr lang="en-IN" dirty="0"/>
              <a:t>of </a:t>
            </a:r>
            <a:r>
              <a:rPr lang="en-IN" i="1" dirty="0"/>
              <a:t>A </a:t>
            </a:r>
            <a:r>
              <a:rPr lang="en-IN" dirty="0"/>
              <a:t>are </a:t>
            </a:r>
            <a:r>
              <a:rPr lang="en-IN" i="1" dirty="0">
                <a:latin typeface="Times LT Std" pitchFamily="18" charset="0"/>
              </a:rPr>
              <a:t>a</a:t>
            </a:r>
            <a:r>
              <a:rPr lang="en-IN" baseline="-25000" dirty="0">
                <a:latin typeface="Times LT Std" pitchFamily="18" charset="0"/>
              </a:rPr>
              <a:t>11</a:t>
            </a:r>
            <a:r>
              <a:rPr lang="en-IN" dirty="0">
                <a:latin typeface="Times LT Std" pitchFamily="18" charset="0"/>
              </a:rPr>
              <a:t>, </a:t>
            </a:r>
            <a:r>
              <a:rPr lang="en-IN" i="1" dirty="0">
                <a:latin typeface="Times LT Std" pitchFamily="18" charset="0"/>
              </a:rPr>
              <a:t>a</a:t>
            </a:r>
            <a:r>
              <a:rPr lang="en-IN" baseline="-25000" dirty="0">
                <a:latin typeface="Times LT Std" pitchFamily="18" charset="0"/>
              </a:rPr>
              <a:t>22</a:t>
            </a:r>
            <a:r>
              <a:rPr lang="en-IN" dirty="0">
                <a:latin typeface="Times LT Std" pitchFamily="18" charset="0"/>
              </a:rPr>
              <a:t>, </a:t>
            </a:r>
            <a:r>
              <a:rPr lang="en-IN" i="1" dirty="0">
                <a:latin typeface="Times LT Std" pitchFamily="18" charset="0"/>
              </a:rPr>
              <a:t>a</a:t>
            </a:r>
            <a:r>
              <a:rPr lang="en-IN" baseline="-25000" dirty="0">
                <a:latin typeface="Times LT Std" pitchFamily="18" charset="0"/>
              </a:rPr>
              <a:t>33</a:t>
            </a:r>
            <a:r>
              <a:rPr lang="en-IN" dirty="0">
                <a:latin typeface="Times LT Std" pitchFamily="18" charset="0"/>
              </a:rPr>
              <a:t>, . . . </a:t>
            </a:r>
            <a:r>
              <a:rPr lang="en-IN" dirty="0"/>
              <a:t>, and if </a:t>
            </a:r>
            <a:r>
              <a:rPr lang="en-IN" i="1" dirty="0">
                <a:latin typeface="Times LT Std" pitchFamily="18" charset="0"/>
              </a:rPr>
              <a:t>m </a:t>
            </a:r>
            <a:r>
              <a:rPr lang="en-IN" dirty="0" smtClean="0">
                <a:latin typeface="Times LT Std" pitchFamily="18" charset="0"/>
              </a:rPr>
              <a:t>= </a:t>
            </a:r>
            <a:r>
              <a:rPr lang="en-IN" i="1" dirty="0">
                <a:latin typeface="Times LT Std" pitchFamily="18" charset="0"/>
              </a:rPr>
              <a:t>n</a:t>
            </a:r>
            <a:r>
              <a:rPr lang="en-IN" i="1" dirty="0"/>
              <a:t> </a:t>
            </a:r>
            <a:endParaRPr lang="en-IN" i="1" dirty="0" smtClean="0"/>
          </a:p>
          <a:p>
            <a:pPr>
              <a:spcBef>
                <a:spcPts val="0"/>
              </a:spcBef>
            </a:pPr>
            <a:r>
              <a:rPr lang="en-IN" dirty="0" smtClean="0"/>
              <a:t>(</a:t>
            </a:r>
            <a:r>
              <a:rPr lang="en-IN" dirty="0"/>
              <a:t>that is, if </a:t>
            </a:r>
            <a:r>
              <a:rPr lang="en-IN" i="1" dirty="0"/>
              <a:t>A </a:t>
            </a:r>
            <a:r>
              <a:rPr lang="en-IN" dirty="0"/>
              <a:t>has the </a:t>
            </a:r>
            <a:r>
              <a:rPr lang="en-IN" dirty="0" smtClean="0"/>
              <a:t>same number </a:t>
            </a:r>
            <a:r>
              <a:rPr lang="en-IN" dirty="0"/>
              <a:t>of rows as columns), then </a:t>
            </a:r>
            <a:endParaRPr lang="en-IN" dirty="0" smtClean="0"/>
          </a:p>
          <a:p>
            <a:pPr>
              <a:spcBef>
                <a:spcPts val="0"/>
              </a:spcBef>
            </a:pPr>
            <a:r>
              <a:rPr lang="en-IN" i="1" dirty="0" smtClean="0"/>
              <a:t>A </a:t>
            </a:r>
            <a:r>
              <a:rPr lang="en-IN" dirty="0"/>
              <a:t>is called a </a:t>
            </a:r>
            <a:r>
              <a:rPr lang="en-IN" b="1" i="1" dirty="0"/>
              <a:t>square matrix</a:t>
            </a:r>
            <a:r>
              <a:rPr lang="en-IN" b="1" dirty="0"/>
              <a:t>. </a:t>
            </a:r>
            <a:endParaRPr lang="en-IN" b="1" dirty="0" smtClean="0"/>
          </a:p>
          <a:p>
            <a:pPr>
              <a:spcBef>
                <a:spcPts val="0"/>
              </a:spcBef>
            </a:pPr>
            <a:endParaRPr lang="en-IN" b="1" dirty="0"/>
          </a:p>
          <a:p>
            <a:pPr>
              <a:spcBef>
                <a:spcPts val="0"/>
              </a:spcBef>
            </a:pPr>
            <a:r>
              <a:rPr lang="en-IN" dirty="0" smtClean="0"/>
              <a:t>A </a:t>
            </a:r>
            <a:r>
              <a:rPr lang="en-IN" dirty="0"/>
              <a:t>square matrix </a:t>
            </a:r>
            <a:r>
              <a:rPr lang="en-IN" dirty="0" smtClean="0"/>
              <a:t>whose </a:t>
            </a:r>
            <a:r>
              <a:rPr lang="en-IN" dirty="0" err="1" smtClean="0"/>
              <a:t>nondiagonal</a:t>
            </a:r>
            <a:r>
              <a:rPr lang="en-IN" dirty="0" smtClean="0"/>
              <a:t> </a:t>
            </a:r>
            <a:r>
              <a:rPr lang="en-IN" dirty="0"/>
              <a:t>entries are all zero is called a </a:t>
            </a:r>
            <a:r>
              <a:rPr lang="en-IN" b="1" i="1" dirty="0"/>
              <a:t>diagonal matrix</a:t>
            </a:r>
            <a:r>
              <a:rPr lang="en-IN" b="1" dirty="0" smtClean="0"/>
              <a:t>.</a:t>
            </a:r>
          </a:p>
          <a:p>
            <a:pPr>
              <a:spcBef>
                <a:spcPts val="0"/>
              </a:spcBef>
            </a:pPr>
            <a:r>
              <a:rPr lang="en-IN" b="1" dirty="0" smtClean="0"/>
              <a:t> </a:t>
            </a:r>
          </a:p>
          <a:p>
            <a:pPr>
              <a:spcBef>
                <a:spcPts val="0"/>
              </a:spcBef>
            </a:pPr>
            <a:r>
              <a:rPr lang="en-IN" dirty="0" smtClean="0"/>
              <a:t>A </a:t>
            </a:r>
            <a:r>
              <a:rPr lang="en-IN" dirty="0"/>
              <a:t>diagonal matrix </a:t>
            </a:r>
            <a:r>
              <a:rPr lang="en-IN" dirty="0" smtClean="0"/>
              <a:t>all of </a:t>
            </a:r>
            <a:r>
              <a:rPr lang="en-IN" dirty="0"/>
              <a:t>whose diagonal entries are the same </a:t>
            </a:r>
            <a:endParaRPr lang="en-IN" dirty="0" smtClean="0"/>
          </a:p>
          <a:p>
            <a:pPr>
              <a:spcBef>
                <a:spcPts val="0"/>
              </a:spcBef>
            </a:pPr>
            <a:r>
              <a:rPr lang="en-IN" dirty="0" smtClean="0"/>
              <a:t>is </a:t>
            </a:r>
            <a:r>
              <a:rPr lang="en-IN" dirty="0"/>
              <a:t>called a </a:t>
            </a:r>
            <a:r>
              <a:rPr lang="en-IN" b="1" i="1" dirty="0"/>
              <a:t>scalar matrix</a:t>
            </a:r>
            <a:r>
              <a:rPr lang="en-IN" b="1" dirty="0"/>
              <a:t>. </a:t>
            </a:r>
            <a:r>
              <a:rPr lang="en-IN" dirty="0"/>
              <a:t>If the scalar on </a:t>
            </a:r>
            <a:r>
              <a:rPr lang="en-IN" dirty="0" smtClean="0"/>
              <a:t>the diagonal </a:t>
            </a:r>
            <a:r>
              <a:rPr lang="en-IN" dirty="0"/>
              <a:t>is 1, </a:t>
            </a:r>
            <a:endParaRPr lang="en-IN" dirty="0" smtClean="0"/>
          </a:p>
          <a:p>
            <a:pPr>
              <a:spcBef>
                <a:spcPts val="0"/>
              </a:spcBef>
            </a:pPr>
            <a:r>
              <a:rPr lang="en-IN" dirty="0" smtClean="0"/>
              <a:t>the </a:t>
            </a:r>
            <a:r>
              <a:rPr lang="en-IN" dirty="0"/>
              <a:t>scalar matrix is called an </a:t>
            </a:r>
            <a:r>
              <a:rPr lang="en-IN" b="1" i="1" dirty="0"/>
              <a:t>identity matrix</a:t>
            </a:r>
            <a:r>
              <a:rPr lang="en-IN" b="1" dirty="0"/>
              <a:t>.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33285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5" y="192024"/>
            <a:ext cx="8582670" cy="1143000"/>
          </a:xfrm>
        </p:spPr>
        <p:txBody>
          <a:bodyPr>
            <a:noAutofit/>
          </a:bodyPr>
          <a:lstStyle/>
          <a:p>
            <a:r>
              <a:rPr lang="en-IN" dirty="0">
                <a:solidFill>
                  <a:prstClr val="black"/>
                </a:solidFill>
              </a:rPr>
              <a:t>Matrix Operations </a:t>
            </a:r>
            <a:r>
              <a:rPr lang="en-US" altLang="en-US" dirty="0" smtClean="0">
                <a:solidFill>
                  <a:prstClr val="black"/>
                </a:solidFill>
              </a:rPr>
              <a:t>(5 </a:t>
            </a:r>
            <a:r>
              <a:rPr lang="en-US" altLang="en-US" dirty="0">
                <a:solidFill>
                  <a:prstClr val="black"/>
                </a:solidFill>
              </a:rPr>
              <a:t>of </a:t>
            </a:r>
            <a:r>
              <a:rPr lang="en-US" altLang="en-US" dirty="0" smtClean="0">
                <a:solidFill>
                  <a:prstClr val="black"/>
                </a:solidFill>
              </a:rPr>
              <a:t>5)</a:t>
            </a:r>
            <a:endParaRPr lang="en-IN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57200" y="1444754"/>
            <a:ext cx="8216154" cy="3686804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IN" dirty="0"/>
              <a:t>Two matrices are </a:t>
            </a:r>
            <a:r>
              <a:rPr lang="en-IN" b="1" i="1" dirty="0"/>
              <a:t>equal </a:t>
            </a:r>
            <a:r>
              <a:rPr lang="en-IN" dirty="0"/>
              <a:t>if they have the same size and </a:t>
            </a:r>
            <a:r>
              <a:rPr lang="en-IN" dirty="0" smtClean="0"/>
              <a:t>if </a:t>
            </a:r>
          </a:p>
          <a:p>
            <a:pPr>
              <a:spcBef>
                <a:spcPts val="0"/>
              </a:spcBef>
            </a:pPr>
            <a:r>
              <a:rPr lang="en-IN" dirty="0" smtClean="0"/>
              <a:t>their corresponding entries </a:t>
            </a:r>
            <a:r>
              <a:rPr lang="en-IN" dirty="0"/>
              <a:t>are equal. </a:t>
            </a:r>
            <a:endParaRPr lang="en-IN" dirty="0" smtClean="0"/>
          </a:p>
          <a:p>
            <a:pPr>
              <a:spcBef>
                <a:spcPts val="0"/>
              </a:spcBef>
            </a:pPr>
            <a:endParaRPr lang="en-IN" dirty="0"/>
          </a:p>
          <a:p>
            <a:pPr>
              <a:spcBef>
                <a:spcPts val="0"/>
              </a:spcBef>
            </a:pPr>
            <a:r>
              <a:rPr lang="en-IN" dirty="0" smtClean="0"/>
              <a:t>Thus</a:t>
            </a:r>
            <a:r>
              <a:rPr lang="en-IN" dirty="0"/>
              <a:t>, if </a:t>
            </a:r>
            <a:r>
              <a:rPr lang="en-IN" i="1" dirty="0">
                <a:latin typeface="Times LT Std" pitchFamily="18" charset="0"/>
              </a:rPr>
              <a:t>A </a:t>
            </a:r>
            <a:r>
              <a:rPr lang="en-IN" dirty="0" smtClean="0">
                <a:latin typeface="Times LT Std" pitchFamily="18" charset="0"/>
              </a:rPr>
              <a:t>= </a:t>
            </a:r>
            <a:r>
              <a:rPr lang="en-IN" dirty="0">
                <a:latin typeface="Times LT Std" pitchFamily="18" charset="0"/>
              </a:rPr>
              <a:t>[</a:t>
            </a:r>
            <a:r>
              <a:rPr lang="en-IN" i="1" dirty="0" err="1" smtClean="0">
                <a:latin typeface="Times LT Std" pitchFamily="18" charset="0"/>
              </a:rPr>
              <a:t>a</a:t>
            </a:r>
            <a:r>
              <a:rPr lang="en-IN" i="1" baseline="-25000" dirty="0" err="1" smtClean="0">
                <a:latin typeface="Times LT Std" pitchFamily="18" charset="0"/>
              </a:rPr>
              <a:t>ij</a:t>
            </a:r>
            <a:r>
              <a:rPr lang="en-IN" dirty="0" smtClean="0">
                <a:latin typeface="Times LT Std" pitchFamily="18" charset="0"/>
              </a:rPr>
              <a:t>]</a:t>
            </a:r>
            <a:r>
              <a:rPr lang="en-IN" i="1" baseline="-25000" dirty="0" smtClean="0">
                <a:latin typeface="Times LT Std" pitchFamily="18" charset="0"/>
              </a:rPr>
              <a:t>m</a:t>
            </a:r>
            <a:r>
              <a:rPr lang="en-IN" baseline="-25000" dirty="0">
                <a:latin typeface="Times LT Std" pitchFamily="18" charset="0"/>
              </a:rPr>
              <a:t> </a:t>
            </a:r>
            <a:r>
              <a:rPr lang="en-IN" baseline="-25000" dirty="0" smtClean="0">
                <a:latin typeface="Times LT Std" pitchFamily="18" charset="0"/>
              </a:rPr>
              <a:t>× </a:t>
            </a:r>
            <a:r>
              <a:rPr lang="en-IN" i="1" baseline="-25000" dirty="0" smtClean="0">
                <a:latin typeface="Times LT Std" pitchFamily="18" charset="0"/>
              </a:rPr>
              <a:t>n</a:t>
            </a:r>
            <a:r>
              <a:rPr lang="en-IN" i="1" dirty="0" smtClean="0">
                <a:latin typeface="Times LT Std" pitchFamily="18" charset="0"/>
              </a:rPr>
              <a:t> </a:t>
            </a:r>
            <a:r>
              <a:rPr lang="en-IN" dirty="0" smtClean="0"/>
              <a:t>and </a:t>
            </a:r>
            <a:r>
              <a:rPr lang="en-IN" i="1" dirty="0">
                <a:latin typeface="Times LT Std" pitchFamily="18" charset="0"/>
              </a:rPr>
              <a:t>B </a:t>
            </a:r>
            <a:r>
              <a:rPr lang="en-IN" dirty="0" smtClean="0">
                <a:latin typeface="Times LT Std" pitchFamily="18" charset="0"/>
              </a:rPr>
              <a:t>= </a:t>
            </a:r>
            <a:r>
              <a:rPr lang="en-IN" dirty="0">
                <a:latin typeface="Times LT Std" pitchFamily="18" charset="0"/>
              </a:rPr>
              <a:t>[</a:t>
            </a:r>
            <a:r>
              <a:rPr lang="en-IN" i="1" dirty="0" err="1" smtClean="0">
                <a:latin typeface="Times LT Std" pitchFamily="18" charset="0"/>
              </a:rPr>
              <a:t>b</a:t>
            </a:r>
            <a:r>
              <a:rPr lang="en-IN" i="1" baseline="-25000" dirty="0" err="1" smtClean="0">
                <a:latin typeface="Times LT Std" pitchFamily="18" charset="0"/>
              </a:rPr>
              <a:t>ij</a:t>
            </a:r>
            <a:r>
              <a:rPr lang="en-IN" dirty="0" smtClean="0">
                <a:latin typeface="Times LT Std" pitchFamily="18" charset="0"/>
              </a:rPr>
              <a:t>]</a:t>
            </a:r>
            <a:r>
              <a:rPr lang="en-IN" i="1" baseline="-25000" dirty="0" smtClean="0">
                <a:latin typeface="Times LT Std" pitchFamily="18" charset="0"/>
              </a:rPr>
              <a:t>r</a:t>
            </a:r>
            <a:r>
              <a:rPr lang="en-IN" baseline="-25000" dirty="0">
                <a:latin typeface="Times LT Std" pitchFamily="18" charset="0"/>
              </a:rPr>
              <a:t> </a:t>
            </a:r>
            <a:r>
              <a:rPr lang="en-IN" baseline="-25000" dirty="0" smtClean="0">
                <a:latin typeface="Times LT Std" pitchFamily="18" charset="0"/>
              </a:rPr>
              <a:t>× </a:t>
            </a:r>
            <a:r>
              <a:rPr lang="en-IN" i="1" baseline="-25000" dirty="0" smtClean="0">
                <a:latin typeface="Times LT Std" pitchFamily="18" charset="0"/>
              </a:rPr>
              <a:t>s</a:t>
            </a:r>
            <a:r>
              <a:rPr lang="en-IN" dirty="0"/>
              <a:t>, then </a:t>
            </a:r>
            <a:r>
              <a:rPr lang="en-IN" i="1" dirty="0">
                <a:latin typeface="Times LT Std" pitchFamily="18" charset="0"/>
              </a:rPr>
              <a:t>A </a:t>
            </a:r>
            <a:r>
              <a:rPr lang="en-IN" dirty="0" smtClean="0">
                <a:latin typeface="Times LT Std" pitchFamily="18" charset="0"/>
              </a:rPr>
              <a:t>= </a:t>
            </a:r>
            <a:r>
              <a:rPr lang="en-IN" i="1" dirty="0">
                <a:latin typeface="Times LT Std" pitchFamily="18" charset="0"/>
              </a:rPr>
              <a:t>B </a:t>
            </a:r>
            <a:r>
              <a:rPr lang="en-IN" dirty="0"/>
              <a:t>if and only </a:t>
            </a:r>
            <a:r>
              <a:rPr lang="en-IN" dirty="0" smtClean="0"/>
              <a:t>if </a:t>
            </a:r>
            <a:r>
              <a:rPr lang="en-IN" i="1" dirty="0" smtClean="0">
                <a:latin typeface="Times LT Std" pitchFamily="18" charset="0"/>
              </a:rPr>
              <a:t>m </a:t>
            </a:r>
            <a:r>
              <a:rPr lang="en-IN" dirty="0" smtClean="0">
                <a:latin typeface="Times LT Std" pitchFamily="18" charset="0"/>
              </a:rPr>
              <a:t>= </a:t>
            </a:r>
            <a:r>
              <a:rPr lang="en-IN" i="1" dirty="0">
                <a:latin typeface="Times LT Std" pitchFamily="18" charset="0"/>
              </a:rPr>
              <a:t>r </a:t>
            </a:r>
            <a:r>
              <a:rPr lang="en-IN" dirty="0"/>
              <a:t>and </a:t>
            </a:r>
            <a:r>
              <a:rPr lang="en-IN" i="1" dirty="0">
                <a:latin typeface="Times LT Std" pitchFamily="18" charset="0"/>
              </a:rPr>
              <a:t>n </a:t>
            </a:r>
            <a:r>
              <a:rPr lang="en-IN" dirty="0" smtClean="0">
                <a:latin typeface="Times LT Std" pitchFamily="18" charset="0"/>
              </a:rPr>
              <a:t>= </a:t>
            </a:r>
            <a:r>
              <a:rPr lang="en-IN" i="1" dirty="0">
                <a:latin typeface="Times LT Std" pitchFamily="18" charset="0"/>
              </a:rPr>
              <a:t>s </a:t>
            </a:r>
            <a:r>
              <a:rPr lang="en-IN" dirty="0" smtClean="0"/>
              <a:t>and </a:t>
            </a:r>
            <a:r>
              <a:rPr lang="en-IN" i="1" dirty="0" err="1" smtClean="0">
                <a:latin typeface="Times LT Std" pitchFamily="18" charset="0"/>
              </a:rPr>
              <a:t>a</a:t>
            </a:r>
            <a:r>
              <a:rPr lang="en-IN" i="1" baseline="-25000" dirty="0" err="1" smtClean="0">
                <a:latin typeface="Times LT Std" pitchFamily="18" charset="0"/>
              </a:rPr>
              <a:t>ij</a:t>
            </a:r>
            <a:r>
              <a:rPr lang="en-IN" i="1" dirty="0" smtClean="0">
                <a:latin typeface="Times LT Std" pitchFamily="18" charset="0"/>
              </a:rPr>
              <a:t> </a:t>
            </a:r>
            <a:r>
              <a:rPr lang="en-IN" dirty="0" smtClean="0">
                <a:latin typeface="Times LT Std" pitchFamily="18" charset="0"/>
              </a:rPr>
              <a:t>= </a:t>
            </a:r>
            <a:r>
              <a:rPr lang="en-IN" i="1" dirty="0" err="1">
                <a:latin typeface="Times LT Std" pitchFamily="18" charset="0"/>
              </a:rPr>
              <a:t>b</a:t>
            </a:r>
            <a:r>
              <a:rPr lang="en-IN" i="1" baseline="-25000" dirty="0" err="1">
                <a:latin typeface="Times LT Std" pitchFamily="18" charset="0"/>
              </a:rPr>
              <a:t>ij</a:t>
            </a:r>
            <a:r>
              <a:rPr lang="en-IN" i="1" dirty="0">
                <a:latin typeface="Times LT Std" pitchFamily="18" charset="0"/>
              </a:rPr>
              <a:t> </a:t>
            </a:r>
            <a:r>
              <a:rPr lang="en-IN" dirty="0"/>
              <a:t>for all </a:t>
            </a:r>
            <a:r>
              <a:rPr lang="en-IN" i="1" dirty="0" err="1"/>
              <a:t>i</a:t>
            </a:r>
            <a:r>
              <a:rPr lang="en-IN" i="1" dirty="0"/>
              <a:t> </a:t>
            </a:r>
            <a:r>
              <a:rPr lang="en-IN" dirty="0"/>
              <a:t>and </a:t>
            </a:r>
            <a:r>
              <a:rPr lang="en-IN" i="1" dirty="0"/>
              <a:t>j</a:t>
            </a:r>
            <a:r>
              <a:rPr lang="en-IN" dirty="0"/>
              <a:t>.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77907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dirty="0"/>
              <a:t>Example </a:t>
            </a:r>
            <a:r>
              <a:rPr lang="en-US" altLang="en-US" dirty="0" smtClean="0"/>
              <a:t>3.1</a:t>
            </a:r>
            <a:endParaRPr lang="en-IN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59472" y="1444753"/>
            <a:ext cx="8335962" cy="455300"/>
          </a:xfrm>
        </p:spPr>
        <p:txBody>
          <a:bodyPr/>
          <a:lstStyle/>
          <a:p>
            <a:r>
              <a:rPr lang="en-IN" dirty="0"/>
              <a:t>Consider the </a:t>
            </a:r>
            <a:r>
              <a:rPr lang="en-IN" dirty="0" smtClean="0"/>
              <a:t>matrices</a:t>
            </a: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type="pic" sz="quarter" idx="3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77931" y="1917973"/>
            <a:ext cx="6277356" cy="950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59472" y="3300412"/>
            <a:ext cx="8335962" cy="1970088"/>
          </a:xfrm>
        </p:spPr>
        <p:txBody>
          <a:bodyPr/>
          <a:lstStyle/>
          <a:p>
            <a:r>
              <a:rPr lang="en-IN" dirty="0"/>
              <a:t>Neither </a:t>
            </a:r>
            <a:r>
              <a:rPr lang="en-IN" i="1" dirty="0"/>
              <a:t>A </a:t>
            </a:r>
            <a:r>
              <a:rPr lang="en-IN" dirty="0"/>
              <a:t>nor </a:t>
            </a:r>
            <a:r>
              <a:rPr lang="en-IN" i="1" dirty="0"/>
              <a:t>B </a:t>
            </a:r>
            <a:r>
              <a:rPr lang="en-IN" dirty="0"/>
              <a:t>can be equal to </a:t>
            </a:r>
            <a:r>
              <a:rPr lang="en-IN" i="1" dirty="0"/>
              <a:t>C </a:t>
            </a:r>
            <a:r>
              <a:rPr lang="en-IN" dirty="0"/>
              <a:t>(no matter what </a:t>
            </a:r>
            <a:r>
              <a:rPr lang="en-IN" dirty="0" smtClean="0"/>
              <a:t>the values </a:t>
            </a:r>
            <a:r>
              <a:rPr lang="en-IN" dirty="0"/>
              <a:t>of </a:t>
            </a:r>
            <a:r>
              <a:rPr lang="en-IN" i="1" dirty="0"/>
              <a:t>x </a:t>
            </a:r>
            <a:r>
              <a:rPr lang="en-IN" dirty="0"/>
              <a:t>and </a:t>
            </a:r>
            <a:r>
              <a:rPr lang="en-IN" i="1" dirty="0"/>
              <a:t>y</a:t>
            </a:r>
            <a:r>
              <a:rPr lang="en-IN" dirty="0"/>
              <a:t>), since </a:t>
            </a:r>
            <a:r>
              <a:rPr lang="en-IN" i="1" dirty="0"/>
              <a:t>A </a:t>
            </a:r>
            <a:r>
              <a:rPr lang="en-IN" dirty="0" smtClean="0"/>
              <a:t>and </a:t>
            </a:r>
            <a:r>
              <a:rPr lang="en-IN" i="1" dirty="0" smtClean="0"/>
              <a:t>B </a:t>
            </a:r>
            <a:r>
              <a:rPr lang="en-IN" dirty="0" smtClean="0"/>
              <a:t>are </a:t>
            </a:r>
            <a:r>
              <a:rPr lang="en-IN" dirty="0" smtClean="0">
                <a:latin typeface="Times LT Std" pitchFamily="18" charset="0"/>
              </a:rPr>
              <a:t>2 × 2 </a:t>
            </a:r>
            <a:r>
              <a:rPr lang="en-IN" dirty="0" smtClean="0"/>
              <a:t>matrices </a:t>
            </a:r>
            <a:r>
              <a:rPr lang="en-IN" dirty="0"/>
              <a:t>and </a:t>
            </a:r>
            <a:r>
              <a:rPr lang="en-IN" i="1" dirty="0"/>
              <a:t>C </a:t>
            </a:r>
            <a:r>
              <a:rPr lang="en-IN" dirty="0"/>
              <a:t>is </a:t>
            </a:r>
            <a:r>
              <a:rPr lang="en-IN" dirty="0">
                <a:latin typeface="Times LT Std" pitchFamily="18" charset="0"/>
              </a:rPr>
              <a:t>2 × </a:t>
            </a:r>
            <a:r>
              <a:rPr lang="en-IN" dirty="0" smtClean="0">
                <a:latin typeface="Times LT Std" pitchFamily="18" charset="0"/>
              </a:rPr>
              <a:t>3</a:t>
            </a:r>
            <a:r>
              <a:rPr lang="en-IN" dirty="0" smtClean="0"/>
              <a:t>. </a:t>
            </a:r>
            <a:r>
              <a:rPr lang="en-IN" dirty="0"/>
              <a:t>However, </a:t>
            </a:r>
            <a:r>
              <a:rPr lang="en-IN" i="1" dirty="0">
                <a:latin typeface="Times LT Std" pitchFamily="18" charset="0"/>
              </a:rPr>
              <a:t>A = B</a:t>
            </a:r>
            <a:r>
              <a:rPr lang="en-IN" i="1" dirty="0"/>
              <a:t> </a:t>
            </a:r>
            <a:r>
              <a:rPr lang="en-IN" dirty="0"/>
              <a:t>if and only if </a:t>
            </a:r>
            <a:r>
              <a:rPr lang="en-IN" i="1" dirty="0">
                <a:latin typeface="Times LT Std" pitchFamily="18" charset="0"/>
              </a:rPr>
              <a:t>a = </a:t>
            </a:r>
            <a:r>
              <a:rPr lang="en-IN" dirty="0">
                <a:latin typeface="Times LT Std" pitchFamily="18" charset="0"/>
              </a:rPr>
              <a:t>2, </a:t>
            </a:r>
            <a:r>
              <a:rPr lang="en-IN" i="1" dirty="0">
                <a:latin typeface="Times LT Std" pitchFamily="18" charset="0"/>
              </a:rPr>
              <a:t>b = </a:t>
            </a:r>
            <a:r>
              <a:rPr lang="en-IN" dirty="0">
                <a:latin typeface="Times LT Std" pitchFamily="18" charset="0"/>
              </a:rPr>
              <a:t>0, </a:t>
            </a:r>
            <a:r>
              <a:rPr lang="en-IN" i="1" dirty="0">
                <a:latin typeface="Times LT Std" pitchFamily="18" charset="0"/>
              </a:rPr>
              <a:t>c = </a:t>
            </a:r>
            <a:r>
              <a:rPr lang="en-IN" dirty="0">
                <a:latin typeface="Times LT Std" pitchFamily="18" charset="0"/>
              </a:rPr>
              <a:t>5</a:t>
            </a:r>
            <a:r>
              <a:rPr lang="en-IN" dirty="0"/>
              <a:t>, and </a:t>
            </a:r>
            <a:r>
              <a:rPr lang="en-IN" dirty="0" smtClean="0"/>
              <a:t>    </a:t>
            </a:r>
            <a:r>
              <a:rPr lang="en-IN" i="1" dirty="0" smtClean="0">
                <a:latin typeface="Times LT Std" pitchFamily="18" charset="0"/>
              </a:rPr>
              <a:t>d </a:t>
            </a:r>
            <a:r>
              <a:rPr lang="en-IN" i="1" dirty="0">
                <a:latin typeface="Times LT Std" pitchFamily="18" charset="0"/>
              </a:rPr>
              <a:t>= </a:t>
            </a:r>
            <a:r>
              <a:rPr lang="en-IN" dirty="0">
                <a:latin typeface="Times LT Std" pitchFamily="18" charset="0"/>
              </a:rPr>
              <a:t>3</a:t>
            </a:r>
            <a:r>
              <a:rPr lang="en-IN" dirty="0" smtClean="0"/>
              <a:t>.</a:t>
            </a:r>
            <a:endParaRPr lang="en-IN" b="1" dirty="0"/>
          </a:p>
        </p:txBody>
      </p:sp>
    </p:spTree>
    <p:extLst>
      <p:ext uri="{BB962C8B-B14F-4D97-AF65-F5344CB8AC3E}">
        <p14:creationId xmlns:p14="http://schemas.microsoft.com/office/powerpoint/2010/main" val="2175381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dirty="0" smtClean="0">
                <a:solidFill>
                  <a:srgbClr val="0D98C3"/>
                </a:solidFill>
              </a:rPr>
              <a:t>Matrix Addition and Scalar Multiplication</a:t>
            </a:r>
            <a:endParaRPr lang="en-IN" dirty="0">
              <a:solidFill>
                <a:srgbClr val="0D98C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7392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2954</TotalTime>
  <Words>2130</Words>
  <Application>Microsoft Office PowerPoint</Application>
  <PresentationFormat>On-screen Show (4:3)</PresentationFormat>
  <Paragraphs>207</Paragraphs>
  <Slides>49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49</vt:i4>
      </vt:variant>
    </vt:vector>
  </HeadingPairs>
  <TitlesOfParts>
    <vt:vector size="50" baseType="lpstr">
      <vt:lpstr>Office Theme</vt:lpstr>
      <vt:lpstr>3</vt:lpstr>
      <vt:lpstr>3.1</vt:lpstr>
      <vt:lpstr>Matrix Operations (1 of 5)</vt:lpstr>
      <vt:lpstr>Matrix Operations (2 of 5)</vt:lpstr>
      <vt:lpstr>Matrix Operations (3 of 5)</vt:lpstr>
      <vt:lpstr>Matrix Operations (4 of 5)</vt:lpstr>
      <vt:lpstr>Matrix Operations (5 of 5)</vt:lpstr>
      <vt:lpstr>Example 3.1</vt:lpstr>
      <vt:lpstr>Matrix Addition and Scalar Multiplication</vt:lpstr>
      <vt:lpstr>Matrix Addition and Scalar Multiplication (1 of 3)</vt:lpstr>
      <vt:lpstr>Example 3.3</vt:lpstr>
      <vt:lpstr>Matrix Addition and Scalar Multiplication (2 of 3)</vt:lpstr>
      <vt:lpstr>Matrix Addition and Scalar Multiplication (3 of 3)</vt:lpstr>
      <vt:lpstr>Matrix Multiplication</vt:lpstr>
      <vt:lpstr>Matrix Multiplication (1 of 6)</vt:lpstr>
      <vt:lpstr>Matrix Multiplication (2 of 6)</vt:lpstr>
      <vt:lpstr>Matrix Multiplication (3 of 6)</vt:lpstr>
      <vt:lpstr>Matrix Multiplication (4 of 6)</vt:lpstr>
      <vt:lpstr>Example 3.6 (1 of 3)</vt:lpstr>
      <vt:lpstr>Example 3.6 (2 of 3)</vt:lpstr>
      <vt:lpstr>Example 3.6 (3 of 3)</vt:lpstr>
      <vt:lpstr>Matrix Multiplication (5 of 6)</vt:lpstr>
      <vt:lpstr>Matrix Multiplication (6 of 6)</vt:lpstr>
      <vt:lpstr>Partitioned Matrices</vt:lpstr>
      <vt:lpstr>Partitioned Matrices (1 of 8)</vt:lpstr>
      <vt:lpstr>Partitioned Matrices (2 of 8)</vt:lpstr>
      <vt:lpstr>Partitioned Matrices (3 of 8)</vt:lpstr>
      <vt:lpstr>Partitioned Matrices (4 of 8)</vt:lpstr>
      <vt:lpstr>Partitioned Matrices (5 of 8)</vt:lpstr>
      <vt:lpstr>Partitioned Matrices (6 of 8)</vt:lpstr>
      <vt:lpstr>Partitioned Matrices (7 of 8)</vt:lpstr>
      <vt:lpstr>Partitioned Matrices (8 of 8)</vt:lpstr>
      <vt:lpstr>Example 3.12 (1 of 4)</vt:lpstr>
      <vt:lpstr>Example 3.12 (2 of 4)</vt:lpstr>
      <vt:lpstr>Example 3.12 (3 of 4)</vt:lpstr>
      <vt:lpstr>Example 3.12 (4 of 4)</vt:lpstr>
      <vt:lpstr>Matrix Powers</vt:lpstr>
      <vt:lpstr>Matrix Powers (1 of 2)</vt:lpstr>
      <vt:lpstr>Matrix Powers (2 of 2)</vt:lpstr>
      <vt:lpstr>Example 3.13 (1 of 5)</vt:lpstr>
      <vt:lpstr>Example 3.13 (2 of 5)</vt:lpstr>
      <vt:lpstr>Example 3.13 (3 of 5)</vt:lpstr>
      <vt:lpstr>Example 3.13 (4 of 5)</vt:lpstr>
      <vt:lpstr>Example 3.13 (5 of 5)</vt:lpstr>
      <vt:lpstr>The Transpose of a Matrix</vt:lpstr>
      <vt:lpstr>The Transpose of a Matrix (1 of 3)</vt:lpstr>
      <vt:lpstr>Example 3.14 </vt:lpstr>
      <vt:lpstr>The Transpose of a Matrix (2 of 3)</vt:lpstr>
      <vt:lpstr>The Transpose of a Matrix (3 of 3)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</dc:title>
  <dc:creator>Anil Varekar</dc:creator>
  <cp:lastModifiedBy>Harshita G. Khandagle</cp:lastModifiedBy>
  <cp:revision>1043</cp:revision>
  <dcterms:created xsi:type="dcterms:W3CDTF">2019-02-05T06:40:56Z</dcterms:created>
  <dcterms:modified xsi:type="dcterms:W3CDTF">2019-08-14T10:27:51Z</dcterms:modified>
</cp:coreProperties>
</file>